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Default Extension="jpg" ContentType="image/jpeg"/>
  <Default Extension="mp4" ContentType="video/mp4"/>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101"/>
  </p:notesMasterIdLst>
  <p:handoutMasterIdLst>
    <p:handoutMasterId r:id="rId102"/>
  </p:handoutMasterIdLst>
  <p:sldIdLst>
    <p:sldId id="256" r:id="rId5"/>
    <p:sldId id="257" r:id="rId6"/>
    <p:sldId id="267" r:id="rId7"/>
    <p:sldId id="269" r:id="rId8"/>
    <p:sldId id="270" r:id="rId9"/>
    <p:sldId id="271" r:id="rId10"/>
    <p:sldId id="272" r:id="rId11"/>
    <p:sldId id="273" r:id="rId12"/>
    <p:sldId id="274" r:id="rId13"/>
    <p:sldId id="275" r:id="rId14"/>
    <p:sldId id="276" r:id="rId15"/>
    <p:sldId id="277" r:id="rId16"/>
    <p:sldId id="278" r:id="rId17"/>
    <p:sldId id="279" r:id="rId18"/>
    <p:sldId id="280" r:id="rId19"/>
    <p:sldId id="281" r:id="rId20"/>
    <p:sldId id="282" r:id="rId21"/>
    <p:sldId id="283" r:id="rId22"/>
    <p:sldId id="284" r:id="rId23"/>
    <p:sldId id="285" r:id="rId24"/>
    <p:sldId id="345" r:id="rId25"/>
    <p:sldId id="348" r:id="rId26"/>
    <p:sldId id="350" r:id="rId27"/>
    <p:sldId id="351" r:id="rId28"/>
    <p:sldId id="349" r:id="rId29"/>
    <p:sldId id="352" r:id="rId30"/>
    <p:sldId id="353" r:id="rId31"/>
    <p:sldId id="354" r:id="rId32"/>
    <p:sldId id="355" r:id="rId33"/>
    <p:sldId id="356"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57" r:id="rId55"/>
    <p:sldId id="358"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46" r:id="rId83"/>
    <p:sldId id="332" r:id="rId84"/>
    <p:sldId id="333" r:id="rId85"/>
    <p:sldId id="334" r:id="rId86"/>
    <p:sldId id="335" r:id="rId87"/>
    <p:sldId id="336" r:id="rId88"/>
    <p:sldId id="337" r:id="rId89"/>
    <p:sldId id="338" r:id="rId90"/>
    <p:sldId id="339" r:id="rId91"/>
    <p:sldId id="340" r:id="rId92"/>
    <p:sldId id="341" r:id="rId93"/>
    <p:sldId id="347" r:id="rId94"/>
    <p:sldId id="258" r:id="rId95"/>
    <p:sldId id="342" r:id="rId96"/>
    <p:sldId id="343" r:id="rId97"/>
    <p:sldId id="344" r:id="rId98"/>
    <p:sldId id="264" r:id="rId99"/>
    <p:sldId id="359" r:id="rId100"/>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C6169"/>
    <a:srgbClr val="123E64"/>
    <a:srgbClr val="FF8641"/>
    <a:srgbClr val="149089"/>
    <a:srgbClr val="111111"/>
    <a:srgbClr val="CA0078"/>
    <a:srgbClr val="FFFFFF"/>
    <a:srgbClr val="73BFDD"/>
    <a:srgbClr val="141313"/>
    <a:srgbClr val="68D72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82" autoAdjust="0"/>
    <p:restoredTop sz="69120" autoAdjust="0"/>
  </p:normalViewPr>
  <p:slideViewPr>
    <p:cSldViewPr snapToObjects="1">
      <p:cViewPr varScale="1">
        <p:scale>
          <a:sx n="88" d="100"/>
          <a:sy n="88" d="100"/>
        </p:scale>
        <p:origin x="1672" y="52"/>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slide" Target="slides/slide75.xml"/><Relationship Id="rId87" Type="http://schemas.openxmlformats.org/officeDocument/2006/relationships/slide" Target="slides/slide83.xml"/><Relationship Id="rId102" Type="http://schemas.openxmlformats.org/officeDocument/2006/relationships/handoutMaster" Target="handoutMasters/handoutMaster1.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slide" Target="slides/slide78.xml"/><Relationship Id="rId90" Type="http://schemas.openxmlformats.org/officeDocument/2006/relationships/slide" Target="slides/slide86.xml"/><Relationship Id="rId95" Type="http://schemas.openxmlformats.org/officeDocument/2006/relationships/slide" Target="slides/slide9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openxmlformats.org/officeDocument/2006/relationships/slide" Target="slides/slide89.xml"/><Relationship Id="rId98" Type="http://schemas.openxmlformats.org/officeDocument/2006/relationships/slide" Target="slides/slide9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103"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984E9E7-0A46-C642-B1CD-9F43F63A761F}" type="datetime1">
              <a:rPr lang="en-US" smtClean="0"/>
              <a:t>2/7/2018</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1DC0FFE6-5FBB-9B41-A19C-338E023F0B0A}" type="slidenum">
              <a:rPr lang="en-US" smtClean="0"/>
              <a:pPr/>
              <a:t>‹#›</a:t>
            </a:fld>
            <a:endParaRPr lang="en-US"/>
          </a:p>
        </p:txBody>
      </p:sp>
    </p:spTree>
    <p:extLst>
      <p:ext uri="{BB962C8B-B14F-4D97-AF65-F5344CB8AC3E}">
        <p14:creationId xmlns:p14="http://schemas.microsoft.com/office/powerpoint/2010/main" val="965677091"/>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3F37FED-970C-2049-96AE-96BD1BA5E2DA}" type="datetime1">
              <a:rPr lang="en-US" smtClean="0"/>
              <a:t>2/7/2018</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nb-NO"/>
              <a:t>Click to edit Master text styles</a:t>
            </a:r>
          </a:p>
          <a:p>
            <a:pPr lvl="1"/>
            <a:r>
              <a:rPr lang="nb-NO"/>
              <a:t>Second level</a:t>
            </a:r>
          </a:p>
          <a:p>
            <a:pPr lvl="2"/>
            <a:r>
              <a:rPr lang="nb-NO"/>
              <a:t>Third level</a:t>
            </a:r>
          </a:p>
          <a:p>
            <a:pPr lvl="3"/>
            <a:r>
              <a:rPr lang="nb-NO"/>
              <a:t>Fourth level</a:t>
            </a:r>
          </a:p>
          <a:p>
            <a:pPr lvl="4"/>
            <a:r>
              <a:rPr lang="nb-NO"/>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C048085-8ED8-F544-9D86-69C4C46BE9E8}" type="slidenum">
              <a:rPr lang="en-US" smtClean="0"/>
              <a:pPr/>
              <a:t>‹#›</a:t>
            </a:fld>
            <a:endParaRPr lang="en-US"/>
          </a:p>
        </p:txBody>
      </p:sp>
    </p:spTree>
    <p:extLst>
      <p:ext uri="{BB962C8B-B14F-4D97-AF65-F5344CB8AC3E}">
        <p14:creationId xmlns:p14="http://schemas.microsoft.com/office/powerpoint/2010/main" val="459960253"/>
      </p:ext>
    </p:extLst>
  </p:cSld>
  <p:clrMap bg1="lt1" tx1="dk1" bg2="lt2" tx2="dk2" accent1="accent1" accent2="accent2" accent3="accent3" accent4="accent4" accent5="accent5" accent6="accent6" hlink="hlink" folHlink="folHlink"/>
  <p:hf sldNum="0"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6E49C33-A899-4080-B833-E3FCF70FA0F1}" type="slidenum">
              <a:rPr lang="ru-RU" smtClean="0"/>
              <a:t>4</a:t>
            </a:fld>
            <a:endParaRPr lang="ru-RU"/>
          </a:p>
        </p:txBody>
      </p:sp>
    </p:spTree>
    <p:extLst>
      <p:ext uri="{BB962C8B-B14F-4D97-AF65-F5344CB8AC3E}">
        <p14:creationId xmlns:p14="http://schemas.microsoft.com/office/powerpoint/2010/main" val="10287886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072496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563777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087852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466523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506539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en-US" dirty="0"/>
          </a:p>
        </p:txBody>
      </p:sp>
    </p:spTree>
    <p:extLst>
      <p:ext uri="{BB962C8B-B14F-4D97-AF65-F5344CB8AC3E}">
        <p14:creationId xmlns:p14="http://schemas.microsoft.com/office/powerpoint/2010/main" val="31790510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en-US" dirty="0"/>
          </a:p>
        </p:txBody>
      </p:sp>
    </p:spTree>
    <p:extLst>
      <p:ext uri="{BB962C8B-B14F-4D97-AF65-F5344CB8AC3E}">
        <p14:creationId xmlns:p14="http://schemas.microsoft.com/office/powerpoint/2010/main" val="9658723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322705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en-US" dirty="0"/>
          </a:p>
        </p:txBody>
      </p:sp>
    </p:spTree>
    <p:extLst>
      <p:ext uri="{BB962C8B-B14F-4D97-AF65-F5344CB8AC3E}">
        <p14:creationId xmlns:p14="http://schemas.microsoft.com/office/powerpoint/2010/main" val="7761377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en-US" dirty="0"/>
          </a:p>
        </p:txBody>
      </p:sp>
    </p:spTree>
    <p:extLst>
      <p:ext uri="{BB962C8B-B14F-4D97-AF65-F5344CB8AC3E}">
        <p14:creationId xmlns:p14="http://schemas.microsoft.com/office/powerpoint/2010/main" val="24977458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2745369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946488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7289097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297220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5617460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429596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6773273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539985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2969713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6E49C33-A899-4080-B833-E3FCF70FA0F1}" type="slidenum">
              <a:rPr lang="ru-RU" smtClean="0"/>
              <a:t>41</a:t>
            </a:fld>
            <a:endParaRPr lang="ru-RU"/>
          </a:p>
        </p:txBody>
      </p:sp>
    </p:spTree>
    <p:extLst>
      <p:ext uri="{BB962C8B-B14F-4D97-AF65-F5344CB8AC3E}">
        <p14:creationId xmlns:p14="http://schemas.microsoft.com/office/powerpoint/2010/main" val="304526798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578655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6E49C33-A899-4080-B833-E3FCF70FA0F1}" type="slidenum">
              <a:rPr lang="ru-RU" smtClean="0"/>
              <a:t>6</a:t>
            </a:fld>
            <a:endParaRPr lang="ru-RU"/>
          </a:p>
        </p:txBody>
      </p:sp>
    </p:spTree>
    <p:extLst>
      <p:ext uri="{BB962C8B-B14F-4D97-AF65-F5344CB8AC3E}">
        <p14:creationId xmlns:p14="http://schemas.microsoft.com/office/powerpoint/2010/main" val="57960429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9012432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1849330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4164900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7998306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9040561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7497602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alpha val="99000"/>
                  </a:prstClr>
                </a:solidFill>
              </a:rPr>
              <a:pPr/>
              <a:t>54</a:t>
            </a:fld>
            <a:endParaRPr lang="en-US" dirty="0">
              <a:solidFill>
                <a:prstClr val="black">
                  <a:alpha val="99000"/>
                </a:prstClr>
              </a:solidFill>
            </a:endParaRPr>
          </a:p>
        </p:txBody>
      </p:sp>
    </p:spTree>
    <p:extLst>
      <p:ext uri="{BB962C8B-B14F-4D97-AF65-F5344CB8AC3E}">
        <p14:creationId xmlns:p14="http://schemas.microsoft.com/office/powerpoint/2010/main" val="341404736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55</a:t>
            </a:fld>
            <a:endParaRPr lang="en-US" dirty="0"/>
          </a:p>
        </p:txBody>
      </p:sp>
    </p:spTree>
    <p:extLst>
      <p:ext uri="{BB962C8B-B14F-4D97-AF65-F5344CB8AC3E}">
        <p14:creationId xmlns:p14="http://schemas.microsoft.com/office/powerpoint/2010/main" val="208198637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5785954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94227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6E49C33-A899-4080-B833-E3FCF70FA0F1}" type="slidenum">
              <a:rPr lang="ru-RU" smtClean="0"/>
              <a:t>7</a:t>
            </a:fld>
            <a:endParaRPr lang="ru-RU"/>
          </a:p>
        </p:txBody>
      </p:sp>
    </p:spTree>
    <p:extLst>
      <p:ext uri="{BB962C8B-B14F-4D97-AF65-F5344CB8AC3E}">
        <p14:creationId xmlns:p14="http://schemas.microsoft.com/office/powerpoint/2010/main" val="412159110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7131286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6010488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5354834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61</a:t>
            </a:fld>
            <a:endParaRPr lang="en-US" dirty="0"/>
          </a:p>
        </p:txBody>
      </p:sp>
    </p:spTree>
    <p:extLst>
      <p:ext uri="{BB962C8B-B14F-4D97-AF65-F5344CB8AC3E}">
        <p14:creationId xmlns:p14="http://schemas.microsoft.com/office/powerpoint/2010/main" val="99943272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62</a:t>
            </a:fld>
            <a:endParaRPr lang="en-US" dirty="0"/>
          </a:p>
        </p:txBody>
      </p:sp>
    </p:spTree>
    <p:extLst>
      <p:ext uri="{BB962C8B-B14F-4D97-AF65-F5344CB8AC3E}">
        <p14:creationId xmlns:p14="http://schemas.microsoft.com/office/powerpoint/2010/main" val="282143663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4153087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2825013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3325070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9174447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886697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6E49C33-A899-4080-B833-E3FCF70FA0F1}" type="slidenum">
              <a:rPr lang="ru-RU" smtClean="0"/>
              <a:t>8</a:t>
            </a:fld>
            <a:endParaRPr lang="ru-RU"/>
          </a:p>
        </p:txBody>
      </p:sp>
    </p:spTree>
    <p:extLst>
      <p:ext uri="{BB962C8B-B14F-4D97-AF65-F5344CB8AC3E}">
        <p14:creationId xmlns:p14="http://schemas.microsoft.com/office/powerpoint/2010/main" val="230279328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9998845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2427713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3890550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1526342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987029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2139094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92</a:t>
            </a:fld>
            <a:endParaRPr lang="en-US" dirty="0"/>
          </a:p>
        </p:txBody>
      </p:sp>
    </p:spTree>
    <p:extLst>
      <p:ext uri="{BB962C8B-B14F-4D97-AF65-F5344CB8AC3E}">
        <p14:creationId xmlns:p14="http://schemas.microsoft.com/office/powerpoint/2010/main" val="207253174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0024072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l-BE"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94</a:t>
            </a:fld>
            <a:endParaRPr lang="en-US" dirty="0"/>
          </a:p>
        </p:txBody>
      </p:sp>
    </p:spTree>
    <p:extLst>
      <p:ext uri="{BB962C8B-B14F-4D97-AF65-F5344CB8AC3E}">
        <p14:creationId xmlns:p14="http://schemas.microsoft.com/office/powerpoint/2010/main" val="26801921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6E49C33-A899-4080-B833-E3FCF70FA0F1}" type="slidenum">
              <a:rPr lang="ru-RU" smtClean="0"/>
              <a:t>9</a:t>
            </a:fld>
            <a:endParaRPr lang="ru-RU"/>
          </a:p>
        </p:txBody>
      </p:sp>
    </p:spTree>
    <p:extLst>
      <p:ext uri="{BB962C8B-B14F-4D97-AF65-F5344CB8AC3E}">
        <p14:creationId xmlns:p14="http://schemas.microsoft.com/office/powerpoint/2010/main" val="32222674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6E49C33-A899-4080-B833-E3FCF70FA0F1}" type="slidenum">
              <a:rPr lang="ru-RU" smtClean="0"/>
              <a:t>10</a:t>
            </a:fld>
            <a:endParaRPr lang="ru-RU"/>
          </a:p>
        </p:txBody>
      </p:sp>
    </p:spTree>
    <p:extLst>
      <p:ext uri="{BB962C8B-B14F-4D97-AF65-F5344CB8AC3E}">
        <p14:creationId xmlns:p14="http://schemas.microsoft.com/office/powerpoint/2010/main" val="45335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6E49C33-A899-4080-B833-E3FCF70FA0F1}" type="slidenum">
              <a:rPr lang="ru-RU" smtClean="0"/>
              <a:t>11</a:t>
            </a:fld>
            <a:endParaRPr lang="ru-RU"/>
          </a:p>
        </p:txBody>
      </p:sp>
    </p:spTree>
    <p:extLst>
      <p:ext uri="{BB962C8B-B14F-4D97-AF65-F5344CB8AC3E}">
        <p14:creationId xmlns:p14="http://schemas.microsoft.com/office/powerpoint/2010/main" val="23800406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5773013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Opening page">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07894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hapter page">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9702"/>
            <a:ext cx="7772400" cy="1102519"/>
          </a:xfrm>
        </p:spPr>
        <p:txBody>
          <a:bodyPr/>
          <a:lstStyle>
            <a:lvl1pPr algn="ctr">
              <a:defRPr>
                <a:solidFill>
                  <a:schemeClr val="tx1"/>
                </a:solidFill>
              </a:defRPr>
            </a:lvl1pPr>
          </a:lstStyle>
          <a:p>
            <a:r>
              <a:rPr lang="nb-NO" dirty="0"/>
              <a:t>Klikk for å redigere tittelstil</a:t>
            </a:r>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page gre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solidFill>
                  <a:schemeClr val="tx1"/>
                </a:solidFill>
              </a:defRPr>
            </a:lvl1pPr>
          </a:lstStyle>
          <a:p>
            <a:r>
              <a:rPr lang="nb-NO" dirty="0"/>
              <a:t>Klikk for å redigere tittelstil</a:t>
            </a:r>
            <a:endParaRPr lang="en-US" dirty="0"/>
          </a:p>
        </p:txBody>
      </p:sp>
      <p:sp>
        <p:nvSpPr>
          <p:cNvPr id="4" name="Plassholder for tekst 3"/>
          <p:cNvSpPr>
            <a:spLocks noGrp="1"/>
          </p:cNvSpPr>
          <p:nvPr>
            <p:ph type="body" sz="quarter" idx="10"/>
          </p:nvPr>
        </p:nvSpPr>
        <p:spPr>
          <a:xfrm>
            <a:off x="457200" y="1563688"/>
            <a:ext cx="8229600" cy="2663825"/>
          </a:xfrm>
        </p:spPr>
        <p:txBody>
          <a:bodyPr/>
          <a:lstStyle>
            <a:lvl1pPr>
              <a:defRPr>
                <a:solidFill>
                  <a:srgbClr val="000000"/>
                </a:solidFill>
                <a:latin typeface="Museo Sans 100"/>
                <a:cs typeface="Museo Sans 100"/>
              </a:defRPr>
            </a:lvl1pPr>
            <a:lvl2pPr>
              <a:defRPr>
                <a:solidFill>
                  <a:srgbClr val="000000"/>
                </a:solidFill>
                <a:latin typeface="Museo Sans 100"/>
                <a:cs typeface="Museo Sans 100"/>
              </a:defRPr>
            </a:lvl2pPr>
            <a:lvl3pPr>
              <a:defRPr>
                <a:solidFill>
                  <a:srgbClr val="000000"/>
                </a:solidFill>
                <a:latin typeface="Museo Sans 100"/>
                <a:cs typeface="Museo Sans 100"/>
              </a:defRPr>
            </a:lvl3pPr>
            <a:lvl4pPr>
              <a:defRPr>
                <a:solidFill>
                  <a:srgbClr val="000000"/>
                </a:solidFill>
                <a:latin typeface="Museo Sans 100"/>
                <a:cs typeface="Museo Sans 100"/>
              </a:defRPr>
            </a:lvl4pPr>
            <a:lvl5pPr>
              <a:defRPr>
                <a:solidFill>
                  <a:srgbClr val="000000"/>
                </a:solidFill>
                <a:latin typeface="Museo Sans 100"/>
                <a:cs typeface="Museo Sans 100"/>
              </a:defRPr>
            </a:lvl5pPr>
          </a:lstStyle>
          <a:p>
            <a:pPr lvl="0"/>
            <a:r>
              <a:rPr lang="nb-NO" dirty="0"/>
              <a:t>Klikk for å redigere tekststiler i malen</a:t>
            </a:r>
          </a:p>
          <a:p>
            <a:pPr lvl="1"/>
            <a:r>
              <a:rPr lang="nb-NO" dirty="0"/>
              <a:t>Andre nivå</a:t>
            </a:r>
          </a:p>
          <a:p>
            <a:pPr lvl="2"/>
            <a:r>
              <a:rPr lang="nb-NO" dirty="0"/>
              <a:t>Tredje nivå</a:t>
            </a:r>
          </a:p>
          <a:p>
            <a:pPr lvl="3"/>
            <a:r>
              <a:rPr lang="nb-NO" dirty="0"/>
              <a:t>Fjerde nivå</a:t>
            </a:r>
          </a:p>
          <a:p>
            <a:pPr lvl="4"/>
            <a:r>
              <a:rPr lang="nb-NO" dirty="0"/>
              <a:t>Femte nivå</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page white">
    <p:bg>
      <p:bgPr>
        <a:blipFill dpi="0" rotWithShape="1">
          <a:blip r:embed="rId2">
            <a:alphaModFix amt="70000"/>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solidFill>
                  <a:schemeClr val="tx1"/>
                </a:solidFill>
              </a:defRPr>
            </a:lvl1pPr>
          </a:lstStyle>
          <a:p>
            <a:r>
              <a:rPr lang="nb-NO" dirty="0"/>
              <a:t>Klikk for å redigere tittelstil</a:t>
            </a:r>
            <a:endParaRPr lang="en-US" dirty="0"/>
          </a:p>
        </p:txBody>
      </p:sp>
      <p:sp>
        <p:nvSpPr>
          <p:cNvPr id="4" name="Plassholder for tekst 3"/>
          <p:cNvSpPr>
            <a:spLocks noGrp="1"/>
          </p:cNvSpPr>
          <p:nvPr>
            <p:ph type="body" sz="quarter" idx="10"/>
          </p:nvPr>
        </p:nvSpPr>
        <p:spPr>
          <a:xfrm>
            <a:off x="457200" y="1563688"/>
            <a:ext cx="8229600" cy="2663825"/>
          </a:xfrm>
        </p:spPr>
        <p:txBody>
          <a:bodyPr/>
          <a:lstStyle>
            <a:lvl1pPr>
              <a:defRPr>
                <a:solidFill>
                  <a:srgbClr val="000000"/>
                </a:solidFill>
                <a:latin typeface="Museo Sans 100"/>
                <a:cs typeface="Museo Sans 100"/>
              </a:defRPr>
            </a:lvl1pPr>
            <a:lvl2pPr>
              <a:defRPr>
                <a:solidFill>
                  <a:srgbClr val="000000"/>
                </a:solidFill>
                <a:latin typeface="Museo Sans 100"/>
                <a:cs typeface="Museo Sans 100"/>
              </a:defRPr>
            </a:lvl2pPr>
            <a:lvl3pPr>
              <a:defRPr>
                <a:solidFill>
                  <a:srgbClr val="000000"/>
                </a:solidFill>
                <a:latin typeface="Museo Sans 100"/>
                <a:cs typeface="Museo Sans 100"/>
              </a:defRPr>
            </a:lvl3pPr>
            <a:lvl4pPr>
              <a:defRPr>
                <a:solidFill>
                  <a:srgbClr val="000000"/>
                </a:solidFill>
                <a:latin typeface="Museo Sans 100"/>
                <a:cs typeface="Museo Sans 100"/>
              </a:defRPr>
            </a:lvl4pPr>
            <a:lvl5pPr>
              <a:defRPr>
                <a:solidFill>
                  <a:srgbClr val="000000"/>
                </a:solidFill>
                <a:latin typeface="Museo Sans 100"/>
                <a:cs typeface="Museo Sans 100"/>
              </a:defRPr>
            </a:lvl5pPr>
          </a:lstStyle>
          <a:p>
            <a:pPr lvl="0"/>
            <a:r>
              <a:rPr lang="nb-NO" dirty="0"/>
              <a:t>Klikk for å redigere tekststiler i malen</a:t>
            </a:r>
          </a:p>
          <a:p>
            <a:pPr lvl="1"/>
            <a:r>
              <a:rPr lang="nb-NO" dirty="0"/>
              <a:t>Andre nivå</a:t>
            </a:r>
          </a:p>
          <a:p>
            <a:pPr lvl="2"/>
            <a:r>
              <a:rPr lang="nb-NO" dirty="0"/>
              <a:t>Tredje nivå</a:t>
            </a:r>
          </a:p>
          <a:p>
            <a:pPr lvl="3"/>
            <a:r>
              <a:rPr lang="nb-NO" dirty="0"/>
              <a:t>Fjerde nivå</a:t>
            </a:r>
          </a:p>
          <a:p>
            <a:pPr lvl="4"/>
            <a:r>
              <a:rPr lang="nb-NO" dirty="0"/>
              <a:t>Femte nivå</a:t>
            </a:r>
          </a:p>
        </p:txBody>
      </p:sp>
    </p:spTree>
    <p:extLst>
      <p:ext uri="{BB962C8B-B14F-4D97-AF65-F5344CB8AC3E}">
        <p14:creationId xmlns:p14="http://schemas.microsoft.com/office/powerpoint/2010/main" val="39430873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lank page">
    <p:spTree>
      <p:nvGrpSpPr>
        <p:cNvPr id="1" name=""/>
        <p:cNvGrpSpPr/>
        <p:nvPr/>
      </p:nvGrpSpPr>
      <p:grpSpPr>
        <a:xfrm>
          <a:off x="0" y="0"/>
          <a:ext cx="0" cy="0"/>
          <a:chOff x="0" y="0"/>
          <a:chExt cx="0" cy="0"/>
        </a:xfrm>
      </p:grpSpPr>
    </p:spTree>
    <p:extLst>
      <p:ext uri="{BB962C8B-B14F-4D97-AF65-F5344CB8AC3E}">
        <p14:creationId xmlns:p14="http://schemas.microsoft.com/office/powerpoint/2010/main" val="6917613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white page">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868764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84605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blank">
  <p:cSld name="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1390643892"/>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Title and Text ">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677108"/>
          </a:xfrm>
        </p:spPr>
        <p:txBody>
          <a:bodyPr/>
          <a:lstStyle>
            <a:lvl1pPr>
              <a:lnSpc>
                <a:spcPct val="100000"/>
              </a:lnSpc>
              <a:defRPr spc="0">
                <a:latin typeface="+mj-lt"/>
              </a:defRPr>
            </a:lvl1pPr>
          </a:lstStyle>
          <a:p>
            <a:r>
              <a:rPr lang="en-US"/>
              <a:t>Click to edit Master title style</a:t>
            </a:r>
            <a:endParaRPr lang="en-US" dirty="0"/>
          </a:p>
        </p:txBody>
      </p:sp>
      <p:sp>
        <p:nvSpPr>
          <p:cNvPr id="5" name="Text Placeholder 4"/>
          <p:cNvSpPr>
            <a:spLocks noGrp="1"/>
          </p:cNvSpPr>
          <p:nvPr>
            <p:ph type="body" sz="quarter" idx="10"/>
          </p:nvPr>
        </p:nvSpPr>
        <p:spPr>
          <a:xfrm>
            <a:off x="389436" y="1085850"/>
            <a:ext cx="8363938" cy="3718148"/>
          </a:xfrm>
        </p:spPr>
        <p:txBody>
          <a:bodyPr>
            <a:noAutofit/>
          </a:bodyPr>
          <a:lstStyle>
            <a:lvl1pPr marL="0" marR="0" indent="0" algn="l" defTabSz="686047" rtl="0" eaLnBrk="1" fontAlgn="auto" latinLnBrk="0" hangingPunct="1">
              <a:lnSpc>
                <a:spcPct val="100000"/>
              </a:lnSpc>
              <a:spcBef>
                <a:spcPts val="0"/>
              </a:spcBef>
              <a:spcAft>
                <a:spcPts val="0"/>
              </a:spcAft>
              <a:buClrTx/>
              <a:buSzPct val="90000"/>
              <a:buFont typeface="Arial" pitchFamily="34" charset="0"/>
              <a:buNone/>
              <a:tabLst/>
              <a:defRPr sz="2400" spc="0" baseline="0">
                <a:latin typeface="+mn-lt"/>
              </a:defRPr>
            </a:lvl1pPr>
            <a:lvl2pPr marL="266700" marR="0" indent="-266700" algn="l" defTabSz="686047" rtl="0" eaLnBrk="1" fontAlgn="auto" latinLnBrk="0" hangingPunct="1">
              <a:lnSpc>
                <a:spcPct val="100000"/>
              </a:lnSpc>
              <a:spcBef>
                <a:spcPts val="0"/>
              </a:spcBef>
              <a:spcAft>
                <a:spcPts val="0"/>
              </a:spcAft>
              <a:buClr>
                <a:srgbClr val="000000">
                  <a:lumMod val="50000"/>
                  <a:lumOff val="50000"/>
                </a:srgbClr>
              </a:buClr>
              <a:buSzPct val="90000"/>
              <a:buFont typeface="Arial" pitchFamily="34" charset="0"/>
              <a:buChar char="•"/>
              <a:tabLst/>
              <a:defRPr sz="2000" spc="0" baseline="0">
                <a:latin typeface="+mn-lt"/>
              </a:defRPr>
            </a:lvl2pPr>
            <a:lvl3pPr marL="0" indent="0">
              <a:spcBef>
                <a:spcPts val="0"/>
              </a:spcBef>
              <a:spcAft>
                <a:spcPts val="300"/>
              </a:spcAft>
              <a:buNone/>
              <a:defRPr sz="1500"/>
            </a:lvl3pPr>
            <a:lvl4pPr marL="0" indent="0">
              <a:spcBef>
                <a:spcPts val="0"/>
              </a:spcBef>
              <a:spcAft>
                <a:spcPts val="300"/>
              </a:spcAft>
              <a:buNone/>
              <a:defRPr/>
            </a:lvl4pPr>
            <a:lvl5pPr marL="0" indent="0">
              <a:spcBef>
                <a:spcPts val="0"/>
              </a:spcBef>
              <a:spcAft>
                <a:spcPts val="300"/>
              </a:spcAft>
              <a:buNone/>
              <a:defRPr/>
            </a:lvl5pPr>
          </a:lstStyle>
          <a:p>
            <a:pPr marL="0" marR="0" lvl="0" indent="0" algn="l" defTabSz="686047" rtl="0" eaLnBrk="1" fontAlgn="auto" latinLnBrk="0" hangingPunct="1">
              <a:lnSpc>
                <a:spcPct val="90000"/>
              </a:lnSpc>
              <a:spcBef>
                <a:spcPct val="20000"/>
              </a:spcBef>
              <a:spcAft>
                <a:spcPts val="0"/>
              </a:spcAft>
              <a:buClrTx/>
              <a:buSzPct val="90000"/>
              <a:buFont typeface="Arial" pitchFamily="34" charset="0"/>
              <a:buNone/>
              <a:tabLst/>
              <a:defRPr/>
            </a:pPr>
            <a:r>
              <a:rPr kumimoji="0" lang="en-US" sz="2400" b="0" i="0" u="none" strike="noStrike" kern="1200" cap="none" spc="0" normalizeH="0" baseline="0" noProof="0" dirty="0">
                <a:ln>
                  <a:noFill/>
                </a:ln>
                <a:solidFill>
                  <a:srgbClr val="000000">
                    <a:lumMod val="50000"/>
                    <a:lumOff val="50000"/>
                  </a:srgbClr>
                </a:solidFill>
                <a:effectLst/>
                <a:uLnTx/>
                <a:uFillTx/>
                <a:latin typeface="+mn-lt"/>
                <a:ea typeface="+mn-ea"/>
                <a:cs typeface="+mn-cs"/>
              </a:rPr>
              <a:t>Click to edit Master text styles</a:t>
            </a:r>
          </a:p>
          <a:p>
            <a:pPr marL="266700" marR="0" lvl="1" indent="-266700" algn="l" defTabSz="686047" rtl="0" eaLnBrk="1" fontAlgn="auto" latinLnBrk="0" hangingPunct="1">
              <a:lnSpc>
                <a:spcPct val="90000"/>
              </a:lnSpc>
              <a:spcBef>
                <a:spcPct val="20000"/>
              </a:spcBef>
              <a:spcAft>
                <a:spcPts val="0"/>
              </a:spcAft>
              <a:buClr>
                <a:srgbClr val="000000">
                  <a:lumMod val="50000"/>
                  <a:lumOff val="50000"/>
                </a:srgbClr>
              </a:buClr>
              <a:buSzPct val="90000"/>
              <a:buFont typeface="Arial" pitchFamily="34" charset="0"/>
              <a:buChar char="•"/>
              <a:tabLst/>
              <a:defRPr/>
            </a:pPr>
            <a:r>
              <a:rPr kumimoji="0" lang="en-US" sz="2000" b="0" i="0" u="none" strike="noStrike" kern="1200" cap="none" spc="0" normalizeH="0" baseline="0" noProof="0" dirty="0">
                <a:ln>
                  <a:noFill/>
                </a:ln>
                <a:solidFill>
                  <a:srgbClr val="000000">
                    <a:lumMod val="50000"/>
                    <a:lumOff val="50000"/>
                  </a:srgbClr>
                </a:solidFill>
                <a:effectLst/>
                <a:uLnTx/>
                <a:uFillTx/>
                <a:latin typeface="+mn-lt"/>
                <a:ea typeface="+mn-ea"/>
                <a:cs typeface="+mn-cs"/>
              </a:rPr>
              <a:t>Second level</a:t>
            </a:r>
          </a:p>
        </p:txBody>
      </p:sp>
    </p:spTree>
    <p:extLst>
      <p:ext uri="{BB962C8B-B14F-4D97-AF65-F5344CB8AC3E}">
        <p14:creationId xmlns:p14="http://schemas.microsoft.com/office/powerpoint/2010/main" val="625304704"/>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555526"/>
            <a:ext cx="8229600" cy="914400"/>
          </a:xfrm>
          <a:prstGeom prst="rect">
            <a:avLst/>
          </a:prstGeom>
        </p:spPr>
        <p:txBody>
          <a:bodyPr vert="horz" lIns="91440" tIns="45720" rIns="91440" bIns="45720" rtlCol="0" anchor="ctr">
            <a:normAutofit/>
          </a:bodyPr>
          <a:lstStyle/>
          <a:p>
            <a:r>
              <a:rPr lang="nb-NO" dirty="0"/>
              <a:t>Klikk for å redigere tittelstil</a:t>
            </a:r>
            <a:endParaRPr lang="en-US" dirty="0"/>
          </a:p>
        </p:txBody>
      </p:sp>
      <p:sp>
        <p:nvSpPr>
          <p:cNvPr id="3" name="Text Placeholder 2"/>
          <p:cNvSpPr>
            <a:spLocks noGrp="1"/>
          </p:cNvSpPr>
          <p:nvPr>
            <p:ph type="body" idx="1"/>
          </p:nvPr>
        </p:nvSpPr>
        <p:spPr>
          <a:xfrm>
            <a:off x="457200" y="1469927"/>
            <a:ext cx="8229600" cy="2822972"/>
          </a:xfrm>
          <a:prstGeom prst="rect">
            <a:avLst/>
          </a:prstGeom>
        </p:spPr>
        <p:txBody>
          <a:bodyPr vert="horz" lIns="91440" tIns="45720" rIns="91440" bIns="45720" rtlCol="0">
            <a:normAutofit/>
          </a:bodyPr>
          <a:lstStyle/>
          <a:p>
            <a:pPr lvl="0"/>
            <a:r>
              <a:rPr lang="nb-NO" dirty="0"/>
              <a:t>Klikk for å redigere tekststiler i malen</a:t>
            </a:r>
          </a:p>
          <a:p>
            <a:pPr lvl="1"/>
            <a:r>
              <a:rPr lang="nb-NO" dirty="0"/>
              <a:t>Andre nivå</a:t>
            </a:r>
          </a:p>
          <a:p>
            <a:pPr lvl="2"/>
            <a:r>
              <a:rPr lang="nb-NO" dirty="0"/>
              <a:t>Tredje nivå</a:t>
            </a:r>
          </a:p>
          <a:p>
            <a:pPr lvl="3"/>
            <a:r>
              <a:rPr lang="nb-NO" dirty="0"/>
              <a:t>Fjerde nivå</a:t>
            </a:r>
          </a:p>
          <a:p>
            <a:pPr lvl="4"/>
            <a:r>
              <a:rPr lang="nb-NO" dirty="0"/>
              <a:t>Femte nivå</a:t>
            </a:r>
            <a:endParaRPr lang="en-US" dirty="0"/>
          </a:p>
        </p:txBody>
      </p:sp>
    </p:spTree>
  </p:cSld>
  <p:clrMap bg1="lt1" tx1="dk1" bg2="lt2" tx2="dk2" accent1="accent1" accent2="accent2" accent3="accent3" accent4="accent4" accent5="accent5" accent6="accent6" hlink="hlink" folHlink="folHlink"/>
  <p:sldLayoutIdLst>
    <p:sldLayoutId id="2147483690" r:id="rId1"/>
    <p:sldLayoutId id="2147483649" r:id="rId2"/>
    <p:sldLayoutId id="2147483655" r:id="rId3"/>
    <p:sldLayoutId id="2147483692" r:id="rId4"/>
    <p:sldLayoutId id="2147483689" r:id="rId5"/>
    <p:sldLayoutId id="2147483691" r:id="rId6"/>
    <p:sldLayoutId id="2147483693" r:id="rId7"/>
    <p:sldLayoutId id="2147483694" r:id="rId8"/>
    <p:sldLayoutId id="2147483695" r:id="rId9"/>
  </p:sldLayoutIdLst>
  <p:hf sldNum="0" hdr="0" ftr="0" dt="0"/>
  <p:txStyles>
    <p:titleStyle>
      <a:lvl1pPr algn="l" defTabSz="457200" rtl="0" eaLnBrk="1" latinLnBrk="0" hangingPunct="1">
        <a:spcBef>
          <a:spcPct val="0"/>
        </a:spcBef>
        <a:buNone/>
        <a:defRPr sz="3200" kern="1200">
          <a:solidFill>
            <a:schemeClr val="tx1"/>
          </a:solidFill>
          <a:latin typeface="Museo Sans 100"/>
          <a:ea typeface="+mj-ea"/>
          <a:cs typeface="Museo Sans 100"/>
        </a:defRPr>
      </a:lvl1pPr>
    </p:titleStyle>
    <p:bodyStyle>
      <a:lvl1pPr marL="342900" indent="-342900" algn="l" defTabSz="457200" rtl="0" eaLnBrk="1" latinLnBrk="0" hangingPunct="1">
        <a:spcBef>
          <a:spcPct val="20000"/>
        </a:spcBef>
        <a:buClr>
          <a:srgbClr val="73BFDD"/>
        </a:buClr>
        <a:buFont typeface="Arial"/>
        <a:buChar char="•"/>
        <a:defRPr sz="2000" b="0" i="0" strike="noStrike" kern="1200">
          <a:solidFill>
            <a:schemeClr val="tx1"/>
          </a:solidFill>
          <a:latin typeface="Museo Sans 300"/>
          <a:ea typeface="+mn-ea"/>
          <a:cs typeface="Museo Sans 300"/>
        </a:defRPr>
      </a:lvl1pPr>
      <a:lvl2pPr marL="742950" indent="-285750" algn="l" defTabSz="457200" rtl="0" eaLnBrk="1" latinLnBrk="0" hangingPunct="1">
        <a:spcBef>
          <a:spcPct val="20000"/>
        </a:spcBef>
        <a:buClr>
          <a:srgbClr val="73BFDD"/>
        </a:buClr>
        <a:buFont typeface="Arial"/>
        <a:buChar char="•"/>
        <a:defRPr sz="1800" b="0" i="0" kern="1200">
          <a:solidFill>
            <a:schemeClr val="tx1"/>
          </a:solidFill>
          <a:latin typeface="Museo Sans 300"/>
          <a:ea typeface="+mn-ea"/>
          <a:cs typeface="Museo Sans 300"/>
        </a:defRPr>
      </a:lvl2pPr>
      <a:lvl3pPr marL="1257300" indent="-342900" algn="l" defTabSz="457200" rtl="0" eaLnBrk="1" latinLnBrk="0" hangingPunct="1">
        <a:spcBef>
          <a:spcPct val="20000"/>
        </a:spcBef>
        <a:buClr>
          <a:srgbClr val="73BFDD"/>
        </a:buClr>
        <a:buFont typeface="Arial"/>
        <a:buChar char="•"/>
        <a:defRPr sz="1800" b="0" i="0" kern="1200">
          <a:solidFill>
            <a:schemeClr val="tx1"/>
          </a:solidFill>
          <a:latin typeface="Museo Sans 300"/>
          <a:ea typeface="+mn-ea"/>
          <a:cs typeface="Museo Sans 300"/>
        </a:defRPr>
      </a:lvl3pPr>
      <a:lvl4pPr marL="1600200" indent="-228600" algn="l" defTabSz="457200" rtl="0" eaLnBrk="1" latinLnBrk="0" hangingPunct="1">
        <a:spcBef>
          <a:spcPct val="20000"/>
        </a:spcBef>
        <a:buClr>
          <a:srgbClr val="73BFDD"/>
        </a:buClr>
        <a:buFont typeface="Arial"/>
        <a:buChar char="•"/>
        <a:defRPr sz="1400" b="0" i="0" kern="1200">
          <a:solidFill>
            <a:schemeClr val="tx1"/>
          </a:solidFill>
          <a:latin typeface="Museo Sans 300"/>
          <a:ea typeface="+mn-ea"/>
          <a:cs typeface="Museo Sans 300"/>
        </a:defRPr>
      </a:lvl4pPr>
      <a:lvl5pPr marL="2057400" indent="-228600" algn="l" defTabSz="457200" rtl="0" eaLnBrk="1" latinLnBrk="0" hangingPunct="1">
        <a:spcBef>
          <a:spcPct val="20000"/>
        </a:spcBef>
        <a:buClr>
          <a:srgbClr val="73BFDD"/>
        </a:buClr>
        <a:buFont typeface="Arial"/>
        <a:buChar char="•"/>
        <a:defRPr sz="1400" b="0" i="0" kern="1200">
          <a:solidFill>
            <a:schemeClr val="tx1"/>
          </a:solidFill>
          <a:latin typeface="Museo Sans 300"/>
          <a:ea typeface="+mn-ea"/>
          <a:cs typeface="Museo Sans 30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9.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2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30.xml"/><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31.xml"/><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32.xml"/><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3" Type="http://schemas.openxmlformats.org/officeDocument/2006/relationships/hyperlink" Target="https://blogs.technet.microsoft.com/filecab/2017/01/13/cluster-size-recommendations-for-refs-and-ntfs/" TargetMode="External"/><Relationship Id="rId2" Type="http://schemas.openxmlformats.org/officeDocument/2006/relationships/notesSlide" Target="../notesSlides/notesSlide33.xml"/><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3" Type="http://schemas.openxmlformats.org/officeDocument/2006/relationships/hyperlink" Target="https://www.starwindsoftware.com/blog/log-structured-file-systems-microsoft-refs-v2-short-insight" TargetMode="External"/><Relationship Id="rId2" Type="http://schemas.openxmlformats.org/officeDocument/2006/relationships/hyperlink" Target="http://www.virtualtothecore.com/en/refs-cluster-size-with-veeam-backup-replication-64kb-or-4kb/" TargetMode="External"/><Relationship Id="rId1" Type="http://schemas.openxmlformats.org/officeDocument/2006/relationships/slideLayout" Target="../slideLayouts/slideLayout9.xml"/><Relationship Id="rId5" Type="http://schemas.openxmlformats.org/officeDocument/2006/relationships/hyperlink" Target="https://www.starwindsoftware.com/blog/refs-performance" TargetMode="External"/><Relationship Id="rId4" Type="http://schemas.openxmlformats.org/officeDocument/2006/relationships/hyperlink" Target="https://www.starwindsoftware.com/blog/log-structured-file-systems-microsoft-refs-v2-investigation-part-1"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2.xml.rels><?xml version="1.0" encoding="UTF-8" standalone="yes"?>
<Relationships xmlns="http://schemas.openxmlformats.org/package/2006/relationships"><Relationship Id="rId3" Type="http://schemas.openxmlformats.org/officeDocument/2006/relationships/hyperlink" Target="https://support.microsoft.com/en-us/help/4016173/fix-heavy-memory-usage-in-refs-on-windows-server-2016-and-windows-10" TargetMode="External"/><Relationship Id="rId2" Type="http://schemas.openxmlformats.org/officeDocument/2006/relationships/notesSlide" Target="../notesSlides/notesSlide35.xml"/><Relationship Id="rId1" Type="http://schemas.openxmlformats.org/officeDocument/2006/relationships/slideLayout" Target="../slideLayouts/slideLayout9.xml"/><Relationship Id="rId4" Type="http://schemas.openxmlformats.org/officeDocument/2006/relationships/hyperlink" Target="https://support.microsoft.com/en-us/help/4057142" TargetMode="Externa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3" Type="http://schemas.openxmlformats.org/officeDocument/2006/relationships/image" Target="../media/image31.gif"/><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3" Type="http://schemas.openxmlformats.org/officeDocument/2006/relationships/image" Target="../media/image32.gif"/><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3" Type="http://schemas.openxmlformats.org/officeDocument/2006/relationships/image" Target="../media/image33.gif"/><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60.xml.rels><?xml version="1.0" encoding="UTF-8" standalone="yes"?>
<Relationships xmlns="http://schemas.openxmlformats.org/package/2006/relationships"><Relationship Id="rId3" Type="http://schemas.openxmlformats.org/officeDocument/2006/relationships/image" Target="../media/image34.gif"/><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9.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9.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80.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45.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9.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53.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9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4.xml"/><Relationship Id="rId1" Type="http://schemas.openxmlformats.org/officeDocument/2006/relationships/slideLayout" Target="../slideLayouts/slideLayout6.xml"/><Relationship Id="rId4" Type="http://schemas.openxmlformats.org/officeDocument/2006/relationships/image" Target="../media/image47.jpg"/></Relationships>
</file>

<file path=ppt/slides/_rels/slide9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5.xml"/><Relationship Id="rId1" Type="http://schemas.openxmlformats.org/officeDocument/2006/relationships/slideLayout" Target="../slideLayouts/slideLayout6.xml"/><Relationship Id="rId4" Type="http://schemas.openxmlformats.org/officeDocument/2006/relationships/image" Target="../media/image47.jpg"/></Relationships>
</file>

<file path=ppt/slides/_rels/slide92.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notesSlide" Target="../notesSlides/notesSlide57.xml"/><Relationship Id="rId1" Type="http://schemas.openxmlformats.org/officeDocument/2006/relationships/slideLayout" Target="../slideLayouts/slideLayout7.xml"/><Relationship Id="rId4" Type="http://schemas.openxmlformats.org/officeDocument/2006/relationships/hyperlink" Target="https://support.microsoft.com/en-us/help/4011347/windows-10-update-kb3216755" TargetMode="External"/></Relationships>
</file>

<file path=ppt/slides/_rels/slide94.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6.xml.rels><?xml version="1.0" encoding="UTF-8" standalone="yes"?>
<Relationships xmlns="http://schemas.openxmlformats.org/package/2006/relationships"><Relationship Id="rId2" Type="http://schemas.openxmlformats.org/officeDocument/2006/relationships/image" Target="../media/image51.jp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064533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0" y="-452586"/>
            <a:ext cx="9144000" cy="6080517"/>
          </a:xfrm>
          <a:prstGeom prst="rect">
            <a:avLst/>
          </a:prstGeom>
        </p:spPr>
      </p:pic>
      <p:sp>
        <p:nvSpPr>
          <p:cNvPr id="2" name="Titolo 1"/>
          <p:cNvSpPr txBox="1">
            <a:spLocks/>
          </p:cNvSpPr>
          <p:nvPr/>
        </p:nvSpPr>
        <p:spPr>
          <a:xfrm>
            <a:off x="251520" y="3939902"/>
            <a:ext cx="8640960" cy="792088"/>
          </a:xfrm>
          <a:prstGeom prst="rect">
            <a:avLst/>
          </a:prstGeom>
          <a:solidFill>
            <a:schemeClr val="accent1">
              <a:lumMod val="75000"/>
              <a:alpha val="75000"/>
            </a:schemeClr>
          </a:solidFill>
        </p:spPr>
        <p:txBody>
          <a:bodyPr/>
          <a:lstStyle>
            <a:lvl1pPr algn="l" defTabSz="686047" rtl="0" eaLnBrk="1" latinLnBrk="0" hangingPunct="1">
              <a:lnSpc>
                <a:spcPct val="90000"/>
              </a:lnSpc>
              <a:spcBef>
                <a:spcPct val="0"/>
              </a:spcBef>
              <a:buNone/>
              <a:defRPr lang="en-US" sz="4400" b="0" kern="1200" cap="none" spc="-100" baseline="0" dirty="0" smtClean="0">
                <a:ln w="3175">
                  <a:noFill/>
                </a:ln>
                <a:solidFill>
                  <a:schemeClr val="tx2"/>
                </a:solidFill>
                <a:effectLst/>
                <a:latin typeface="+mj-lt"/>
                <a:ea typeface="+mn-ea"/>
                <a:cs typeface="Arial" charset="0"/>
              </a:defRPr>
            </a:lvl1pPr>
          </a:lstStyle>
          <a:p>
            <a:r>
              <a:rPr lang="it-IT" sz="4800" dirty="0">
                <a:solidFill>
                  <a:schemeClr val="bg1"/>
                </a:solidFill>
              </a:rPr>
              <a:t>Reliability</a:t>
            </a:r>
            <a:endParaRPr lang="it-IT" sz="3200" dirty="0">
              <a:solidFill>
                <a:schemeClr val="bg1"/>
              </a:solidFill>
            </a:endParaRPr>
          </a:p>
        </p:txBody>
      </p:sp>
    </p:spTree>
    <p:extLst>
      <p:ext uri="{BB962C8B-B14F-4D97-AF65-F5344CB8AC3E}">
        <p14:creationId xmlns:p14="http://schemas.microsoft.com/office/powerpoint/2010/main" val="3038327280"/>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37020" y="-668610"/>
            <a:ext cx="9181020" cy="6120680"/>
          </a:xfrm>
          <a:prstGeom prst="rect">
            <a:avLst/>
          </a:prstGeom>
        </p:spPr>
      </p:pic>
      <p:sp>
        <p:nvSpPr>
          <p:cNvPr id="3" name="Titolo 1"/>
          <p:cNvSpPr txBox="1">
            <a:spLocks/>
          </p:cNvSpPr>
          <p:nvPr/>
        </p:nvSpPr>
        <p:spPr>
          <a:xfrm>
            <a:off x="251520" y="3939902"/>
            <a:ext cx="8640960" cy="792088"/>
          </a:xfrm>
          <a:prstGeom prst="rect">
            <a:avLst/>
          </a:prstGeom>
          <a:solidFill>
            <a:schemeClr val="accent1">
              <a:lumMod val="75000"/>
              <a:alpha val="75000"/>
            </a:schemeClr>
          </a:solidFill>
        </p:spPr>
        <p:txBody>
          <a:bodyPr/>
          <a:lstStyle>
            <a:lvl1pPr algn="l" defTabSz="686047" rtl="0" eaLnBrk="1" latinLnBrk="0" hangingPunct="1">
              <a:lnSpc>
                <a:spcPct val="90000"/>
              </a:lnSpc>
              <a:spcBef>
                <a:spcPct val="0"/>
              </a:spcBef>
              <a:buNone/>
              <a:defRPr lang="en-US" sz="4400" b="0" kern="1200" cap="none" spc="-100" baseline="0" dirty="0" smtClean="0">
                <a:ln w="3175">
                  <a:noFill/>
                </a:ln>
                <a:solidFill>
                  <a:schemeClr val="tx2"/>
                </a:solidFill>
                <a:effectLst/>
                <a:latin typeface="+mj-lt"/>
                <a:ea typeface="+mn-ea"/>
                <a:cs typeface="Arial" charset="0"/>
              </a:defRPr>
            </a:lvl1pPr>
          </a:lstStyle>
          <a:p>
            <a:r>
              <a:rPr lang="it-IT" sz="4800" dirty="0">
                <a:solidFill>
                  <a:schemeClr val="bg1"/>
                </a:solidFill>
              </a:rPr>
              <a:t>1 + 1 = 3</a:t>
            </a:r>
            <a:endParaRPr lang="it-IT" sz="3200" dirty="0">
              <a:solidFill>
                <a:schemeClr val="bg1"/>
              </a:solidFill>
            </a:endParaRPr>
          </a:p>
        </p:txBody>
      </p:sp>
    </p:spTree>
    <p:extLst>
      <p:ext uri="{BB962C8B-B14F-4D97-AF65-F5344CB8AC3E}">
        <p14:creationId xmlns:p14="http://schemas.microsoft.com/office/powerpoint/2010/main" val="3737963864"/>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Deployment Models</a:t>
            </a:r>
          </a:p>
        </p:txBody>
      </p:sp>
      <p:grpSp>
        <p:nvGrpSpPr>
          <p:cNvPr id="4" name="Group 3"/>
          <p:cNvGrpSpPr/>
          <p:nvPr/>
        </p:nvGrpSpPr>
        <p:grpSpPr>
          <a:xfrm>
            <a:off x="389436" y="843558"/>
            <a:ext cx="8363938" cy="887277"/>
            <a:chOff x="400548" y="1901329"/>
            <a:chExt cx="8363938" cy="504282"/>
          </a:xfrm>
        </p:grpSpPr>
        <p:sp>
          <p:nvSpPr>
            <p:cNvPr id="5" name="Rectangle 4"/>
            <p:cNvSpPr/>
            <p:nvPr/>
          </p:nvSpPr>
          <p:spPr bwMode="auto">
            <a:xfrm>
              <a:off x="400548" y="1901555"/>
              <a:ext cx="8363938" cy="50405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0000" tIns="45720" rIns="45720" bIns="91440" numCol="1" spcCol="0" rtlCol="0" fromWordArt="0" anchor="ctr" anchorCtr="0" forceAA="0" compatLnSpc="1">
              <a:prstTxWarp prst="textNoShape">
                <a:avLst/>
              </a:prstTxWarp>
              <a:noAutofit/>
            </a:bodyPr>
            <a:lstStyle/>
            <a:p>
              <a:r>
                <a:rPr lang="en-US" b="1" dirty="0">
                  <a:solidFill>
                    <a:schemeClr val="tx1">
                      <a:lumMod val="50000"/>
                      <a:lumOff val="50000"/>
                    </a:schemeClr>
                  </a:solidFill>
                </a:rPr>
                <a:t>Simple </a:t>
              </a:r>
              <a:r>
                <a:rPr lang="en-US" b="1" dirty="0" err="1">
                  <a:solidFill>
                    <a:schemeClr val="tx1">
                      <a:lumMod val="50000"/>
                      <a:lumOff val="50000"/>
                    </a:schemeClr>
                  </a:solidFill>
                </a:rPr>
                <a:t>ReFS</a:t>
              </a:r>
              <a:r>
                <a:rPr lang="en-US" b="1" dirty="0">
                  <a:solidFill>
                    <a:schemeClr val="tx1">
                      <a:lumMod val="50000"/>
                      <a:lumOff val="50000"/>
                    </a:schemeClr>
                  </a:solidFill>
                </a:rPr>
                <a:t> Volume</a:t>
              </a:r>
            </a:p>
            <a:p>
              <a:pPr lvl="1"/>
              <a:r>
                <a:rPr lang="en-US" dirty="0">
                  <a:solidFill>
                    <a:schemeClr val="tx1">
                      <a:lumMod val="50000"/>
                      <a:lumOff val="50000"/>
                    </a:schemeClr>
                  </a:solidFill>
                </a:rPr>
                <a:t>Fast Cloning and integrity streams</a:t>
              </a:r>
            </a:p>
          </p:txBody>
        </p:sp>
        <p:cxnSp>
          <p:nvCxnSpPr>
            <p:cNvPr id="6" name="Straight Connector 5"/>
            <p:cNvCxnSpPr/>
            <p:nvPr/>
          </p:nvCxnSpPr>
          <p:spPr>
            <a:xfrm>
              <a:off x="417704" y="1901329"/>
              <a:ext cx="0" cy="504282"/>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406592" y="2003191"/>
            <a:ext cx="8363938" cy="887277"/>
            <a:chOff x="400548" y="1901329"/>
            <a:chExt cx="8363938" cy="504282"/>
          </a:xfrm>
        </p:grpSpPr>
        <p:sp>
          <p:nvSpPr>
            <p:cNvPr id="8" name="Rectangle 7"/>
            <p:cNvSpPr/>
            <p:nvPr/>
          </p:nvSpPr>
          <p:spPr bwMode="auto">
            <a:xfrm>
              <a:off x="400548" y="1901555"/>
              <a:ext cx="8363938" cy="50405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0000" tIns="45720" rIns="45720" bIns="91440" numCol="1" spcCol="0" rtlCol="0" fromWordArt="0" anchor="ctr" anchorCtr="0" forceAA="0" compatLnSpc="1">
              <a:prstTxWarp prst="textNoShape">
                <a:avLst/>
              </a:prstTxWarp>
              <a:noAutofit/>
            </a:bodyPr>
            <a:lstStyle/>
            <a:p>
              <a:r>
                <a:rPr lang="en-US" b="1" dirty="0">
                  <a:solidFill>
                    <a:schemeClr val="tx1">
                      <a:lumMod val="50000"/>
                      <a:lumOff val="50000"/>
                    </a:schemeClr>
                  </a:solidFill>
                </a:rPr>
                <a:t>Shared Storage Spaces (S2S)</a:t>
              </a:r>
            </a:p>
            <a:p>
              <a:pPr lvl="1"/>
              <a:r>
                <a:rPr lang="en-US" dirty="0">
                  <a:solidFill>
                    <a:schemeClr val="tx1">
                      <a:lumMod val="50000"/>
                      <a:lumOff val="50000"/>
                    </a:schemeClr>
                  </a:solidFill>
                </a:rPr>
                <a:t>Poor Performance (parity) OR Poor Capacity (mirror)</a:t>
              </a:r>
            </a:p>
          </p:txBody>
        </p:sp>
        <p:cxnSp>
          <p:nvCxnSpPr>
            <p:cNvPr id="9" name="Straight Connector 8"/>
            <p:cNvCxnSpPr/>
            <p:nvPr/>
          </p:nvCxnSpPr>
          <p:spPr>
            <a:xfrm>
              <a:off x="417704" y="1901329"/>
              <a:ext cx="0" cy="504282"/>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10" name="Group 9"/>
          <p:cNvGrpSpPr/>
          <p:nvPr/>
        </p:nvGrpSpPr>
        <p:grpSpPr>
          <a:xfrm>
            <a:off x="408900" y="3205540"/>
            <a:ext cx="8363938" cy="1202348"/>
            <a:chOff x="400548" y="1901329"/>
            <a:chExt cx="8363938" cy="683352"/>
          </a:xfrm>
        </p:grpSpPr>
        <p:sp>
          <p:nvSpPr>
            <p:cNvPr id="11" name="Rectangle 10"/>
            <p:cNvSpPr/>
            <p:nvPr/>
          </p:nvSpPr>
          <p:spPr bwMode="auto">
            <a:xfrm>
              <a:off x="400548" y="1901555"/>
              <a:ext cx="8363938" cy="68312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0000" tIns="45720" rIns="45720" bIns="91440" numCol="1" spcCol="0" rtlCol="0" fromWordArt="0" anchor="ctr" anchorCtr="0" forceAA="0" compatLnSpc="1">
              <a:prstTxWarp prst="textNoShape">
                <a:avLst/>
              </a:prstTxWarp>
              <a:noAutofit/>
            </a:bodyPr>
            <a:lstStyle/>
            <a:p>
              <a:r>
                <a:rPr lang="en-US" b="1" dirty="0">
                  <a:solidFill>
                    <a:schemeClr val="tx1">
                      <a:lumMod val="50000"/>
                      <a:lumOff val="50000"/>
                    </a:schemeClr>
                  </a:solidFill>
                </a:rPr>
                <a:t>Storage Spaces Direct (S2D)</a:t>
              </a:r>
            </a:p>
            <a:p>
              <a:pPr lvl="1"/>
              <a:r>
                <a:rPr lang="en-US" dirty="0">
                  <a:solidFill>
                    <a:schemeClr val="tx1">
                      <a:lumMod val="50000"/>
                      <a:lumOff val="50000"/>
                    </a:schemeClr>
                  </a:solidFill>
                </a:rPr>
                <a:t>Adds real-time storage tiering w/ SSD </a:t>
              </a:r>
              <a:r>
                <a:rPr lang="mr-IN" dirty="0">
                  <a:solidFill>
                    <a:schemeClr val="tx1">
                      <a:lumMod val="50000"/>
                      <a:lumOff val="50000"/>
                    </a:schemeClr>
                  </a:solidFill>
                </a:rPr>
                <a:t>–</a:t>
              </a:r>
              <a:r>
                <a:rPr lang="en-US" dirty="0">
                  <a:solidFill>
                    <a:schemeClr val="tx1">
                      <a:lumMod val="50000"/>
                      <a:lumOff val="50000"/>
                    </a:schemeClr>
                  </a:solidFill>
                </a:rPr>
                <a:t> Resolves S2S Performance Issue(s)</a:t>
              </a:r>
            </a:p>
            <a:p>
              <a:pPr lvl="1"/>
              <a:r>
                <a:rPr lang="en-US" dirty="0">
                  <a:solidFill>
                    <a:schemeClr val="tx1">
                      <a:lumMod val="50000"/>
                      <a:lumOff val="50000"/>
                    </a:schemeClr>
                  </a:solidFill>
                </a:rPr>
                <a:t>Does Require Datacenter Edition of Windows Server</a:t>
              </a:r>
            </a:p>
          </p:txBody>
        </p:sp>
        <p:cxnSp>
          <p:nvCxnSpPr>
            <p:cNvPr id="12" name="Straight Connector 11"/>
            <p:cNvCxnSpPr/>
            <p:nvPr/>
          </p:nvCxnSpPr>
          <p:spPr>
            <a:xfrm flipH="1">
              <a:off x="415396" y="1901329"/>
              <a:ext cx="2308" cy="683352"/>
            </a:xfrm>
            <a:prstGeom prst="line">
              <a:avLst/>
            </a:prstGeom>
            <a:ln w="381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5164905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left)">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Simple ReFS volume</a:t>
            </a:r>
          </a:p>
        </p:txBody>
      </p:sp>
      <p:sp>
        <p:nvSpPr>
          <p:cNvPr id="3" name="Text Placeholder 2"/>
          <p:cNvSpPr>
            <a:spLocks noGrp="1"/>
          </p:cNvSpPr>
          <p:nvPr>
            <p:ph type="body" sz="quarter" idx="10"/>
          </p:nvPr>
        </p:nvSpPr>
        <p:spPr/>
        <p:txBody>
          <a:bodyPr/>
          <a:lstStyle/>
          <a:p>
            <a:pPr marL="342900" indent="-342900">
              <a:buFont typeface="Arial" panose="020B0604020202020204" pitchFamily="34" charset="0"/>
              <a:buChar char="•"/>
            </a:pPr>
            <a:r>
              <a:rPr lang="en-US" dirty="0"/>
              <a:t>Suitable for applications that provide their own resiliency and availability solutions</a:t>
            </a:r>
          </a:p>
          <a:p>
            <a:pPr marL="342900" indent="-342900">
              <a:buFont typeface="Arial" panose="020B0604020202020204" pitchFamily="34" charset="0"/>
              <a:buChar char="•"/>
            </a:pPr>
            <a:r>
              <a:rPr lang="en-US" b="1" dirty="0"/>
              <a:t>WILL </a:t>
            </a:r>
            <a:r>
              <a:rPr lang="en-US" dirty="0"/>
              <a:t>detect corruption but can’t fix it</a:t>
            </a:r>
            <a:endParaRPr lang="en-US" b="1" dirty="0"/>
          </a:p>
        </p:txBody>
      </p:sp>
    </p:spTree>
    <p:extLst>
      <p:ext uri="{BB962C8B-B14F-4D97-AF65-F5344CB8AC3E}">
        <p14:creationId xmlns:p14="http://schemas.microsoft.com/office/powerpoint/2010/main" val="3169006707"/>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Storage Spaces</a:t>
            </a:r>
          </a:p>
        </p:txBody>
      </p:sp>
      <p:sp>
        <p:nvSpPr>
          <p:cNvPr id="3" name="Text Placeholder 2"/>
          <p:cNvSpPr>
            <a:spLocks noGrp="1"/>
          </p:cNvSpPr>
          <p:nvPr>
            <p:ph type="body" sz="quarter" idx="10"/>
          </p:nvPr>
        </p:nvSpPr>
        <p:spPr/>
        <p:txBody>
          <a:bodyPr/>
          <a:lstStyle/>
          <a:p>
            <a:pPr marL="342900" indent="-342900">
              <a:buFont typeface="Arial" panose="020B0604020202020204" pitchFamily="34" charset="0"/>
              <a:buChar char="•"/>
            </a:pPr>
            <a:r>
              <a:rPr lang="en-US" dirty="0"/>
              <a:t>Suitable for hosting archival data and storing user documents</a:t>
            </a:r>
          </a:p>
          <a:p>
            <a:pPr marL="342900" indent="-342900">
              <a:buFont typeface="Arial" panose="020B0604020202020204" pitchFamily="34" charset="0"/>
              <a:buChar char="•"/>
            </a:pPr>
            <a:r>
              <a:rPr lang="en-US" dirty="0"/>
              <a:t>Built-in checksums, online repair (because multiple copies)</a:t>
            </a:r>
          </a:p>
          <a:p>
            <a:pPr marL="342900" indent="-342900">
              <a:buFont typeface="Arial" panose="020B0604020202020204" pitchFamily="34" charset="0"/>
              <a:buChar char="•"/>
            </a:pPr>
            <a:r>
              <a:rPr lang="en-US" dirty="0"/>
              <a:t>Efficiently scale and support massive data sets. </a:t>
            </a:r>
          </a:p>
        </p:txBody>
      </p:sp>
    </p:spTree>
    <p:extLst>
      <p:ext uri="{BB962C8B-B14F-4D97-AF65-F5344CB8AC3E}">
        <p14:creationId xmlns:p14="http://schemas.microsoft.com/office/powerpoint/2010/main" val="2678997378"/>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Storage Spaces Direct</a:t>
            </a:r>
          </a:p>
        </p:txBody>
      </p:sp>
      <p:sp>
        <p:nvSpPr>
          <p:cNvPr id="3" name="Text Placeholder 2"/>
          <p:cNvSpPr>
            <a:spLocks noGrp="1"/>
          </p:cNvSpPr>
          <p:nvPr>
            <p:ph type="body" sz="quarter" idx="10"/>
          </p:nvPr>
        </p:nvSpPr>
        <p:spPr/>
        <p:txBody>
          <a:bodyPr/>
          <a:lstStyle/>
          <a:p>
            <a:pPr marL="342900" indent="-342900">
              <a:buFont typeface="Arial" panose="020B0604020202020204" pitchFamily="34" charset="0"/>
              <a:buChar char="•"/>
            </a:pPr>
            <a:r>
              <a:rPr lang="en-US" dirty="0"/>
              <a:t>Recommended for Virtualized workloads</a:t>
            </a:r>
          </a:p>
          <a:p>
            <a:pPr marL="342900" indent="-342900">
              <a:buFont typeface="Arial" panose="020B0604020202020204" pitchFamily="34" charset="0"/>
              <a:buChar char="•"/>
            </a:pPr>
            <a:r>
              <a:rPr lang="en-US" dirty="0"/>
              <a:t>Real-time tier optimization and cache </a:t>
            </a:r>
          </a:p>
          <a:p>
            <a:pPr marL="342900" indent="-342900">
              <a:buFont typeface="Arial" panose="020B0604020202020204" pitchFamily="34" charset="0"/>
              <a:buChar char="•"/>
            </a:pPr>
            <a:r>
              <a:rPr lang="en-US" dirty="0"/>
              <a:t>Built-in checksums, online repair (because multiple copies)</a:t>
            </a:r>
          </a:p>
          <a:p>
            <a:pPr marL="342900" indent="-342900">
              <a:buFont typeface="Arial" panose="020B0604020202020204" pitchFamily="34" charset="0"/>
              <a:buChar char="•"/>
            </a:pPr>
            <a:r>
              <a:rPr lang="en-US" dirty="0"/>
              <a:t>Efficiently scale and support massive data sets. </a:t>
            </a:r>
          </a:p>
        </p:txBody>
      </p:sp>
    </p:spTree>
    <p:extLst>
      <p:ext uri="{BB962C8B-B14F-4D97-AF65-F5344CB8AC3E}">
        <p14:creationId xmlns:p14="http://schemas.microsoft.com/office/powerpoint/2010/main" val="3042988975"/>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NTFS versus ReFS</a:t>
            </a:r>
          </a:p>
        </p:txBody>
      </p:sp>
      <p:graphicFrame>
        <p:nvGraphicFramePr>
          <p:cNvPr id="4" name="Table 3"/>
          <p:cNvGraphicFramePr>
            <a:graphicFrameLocks noGrp="1"/>
          </p:cNvGraphicFramePr>
          <p:nvPr>
            <p:extLst>
              <p:ext uri="{D42A27DB-BD31-4B8C-83A1-F6EECF244321}">
                <p14:modId xmlns:p14="http://schemas.microsoft.com/office/powerpoint/2010/main" val="2897932196"/>
              </p:ext>
            </p:extLst>
          </p:nvPr>
        </p:nvGraphicFramePr>
        <p:xfrm>
          <a:off x="467541" y="900430"/>
          <a:ext cx="8285832" cy="2931160"/>
        </p:xfrm>
        <a:graphic>
          <a:graphicData uri="http://schemas.openxmlformats.org/drawingml/2006/table">
            <a:tbl>
              <a:tblPr firstRow="1" bandRow="1">
                <a:tableStyleId>{5C22544A-7EE6-4342-B048-85BDC9FD1C3A}</a:tableStyleId>
              </a:tblPr>
              <a:tblGrid>
                <a:gridCol w="2761944">
                  <a:extLst>
                    <a:ext uri="{9D8B030D-6E8A-4147-A177-3AD203B41FA5}">
                      <a16:colId xmlns:a16="http://schemas.microsoft.com/office/drawing/2014/main" val="1310644734"/>
                    </a:ext>
                  </a:extLst>
                </a:gridCol>
                <a:gridCol w="2761944">
                  <a:extLst>
                    <a:ext uri="{9D8B030D-6E8A-4147-A177-3AD203B41FA5}">
                      <a16:colId xmlns:a16="http://schemas.microsoft.com/office/drawing/2014/main" val="1356358093"/>
                    </a:ext>
                  </a:extLst>
                </a:gridCol>
                <a:gridCol w="2761944">
                  <a:extLst>
                    <a:ext uri="{9D8B030D-6E8A-4147-A177-3AD203B41FA5}">
                      <a16:colId xmlns:a16="http://schemas.microsoft.com/office/drawing/2014/main" val="3176756951"/>
                    </a:ext>
                  </a:extLst>
                </a:gridCol>
              </a:tblGrid>
              <a:tr h="370840">
                <a:tc>
                  <a:txBody>
                    <a:bodyPr/>
                    <a:lstStyle/>
                    <a:p>
                      <a:r>
                        <a:rPr lang="en-US" dirty="0"/>
                        <a:t>Feature</a:t>
                      </a:r>
                    </a:p>
                  </a:txBody>
                  <a:tcPr/>
                </a:tc>
                <a:tc>
                  <a:txBody>
                    <a:bodyPr/>
                    <a:lstStyle/>
                    <a:p>
                      <a:r>
                        <a:rPr lang="en-US" dirty="0"/>
                        <a:t>NTFS</a:t>
                      </a:r>
                    </a:p>
                  </a:txBody>
                  <a:tcPr/>
                </a:tc>
                <a:tc>
                  <a:txBody>
                    <a:bodyPr/>
                    <a:lstStyle/>
                    <a:p>
                      <a:r>
                        <a:rPr lang="en-US" dirty="0"/>
                        <a:t>ReFS</a:t>
                      </a:r>
                    </a:p>
                  </a:txBody>
                  <a:tcPr/>
                </a:tc>
                <a:extLst>
                  <a:ext uri="{0D108BD9-81ED-4DB2-BD59-A6C34878D82A}">
                    <a16:rowId xmlns:a16="http://schemas.microsoft.com/office/drawing/2014/main" val="1789184423"/>
                  </a:ext>
                </a:extLst>
              </a:tr>
              <a:tr h="370840">
                <a:tc>
                  <a:txBody>
                    <a:bodyPr/>
                    <a:lstStyle/>
                    <a:p>
                      <a:r>
                        <a:rPr lang="en-US" dirty="0"/>
                        <a:t>Maximum File Length</a:t>
                      </a:r>
                    </a:p>
                  </a:txBody>
                  <a:tcPr/>
                </a:tc>
                <a:tc>
                  <a:txBody>
                    <a:bodyPr/>
                    <a:lstStyle/>
                    <a:p>
                      <a:r>
                        <a:rPr lang="en-US" dirty="0"/>
                        <a:t>255 Unicode</a:t>
                      </a:r>
                      <a:r>
                        <a:rPr lang="en-US" baseline="0" dirty="0"/>
                        <a:t> characters</a:t>
                      </a:r>
                      <a:endParaRPr lang="en-US" dirty="0"/>
                    </a:p>
                  </a:txBody>
                  <a:tcPr/>
                </a:tc>
                <a:tc>
                  <a:txBody>
                    <a:bodyPr/>
                    <a:lstStyle/>
                    <a:p>
                      <a:r>
                        <a:rPr lang="en-US" dirty="0"/>
                        <a:t>255 Unicode</a:t>
                      </a:r>
                      <a:r>
                        <a:rPr lang="en-US" baseline="0" dirty="0"/>
                        <a:t> characters</a:t>
                      </a:r>
                      <a:endParaRPr lang="en-US" dirty="0"/>
                    </a:p>
                  </a:txBody>
                  <a:tcPr/>
                </a:tc>
                <a:extLst>
                  <a:ext uri="{0D108BD9-81ED-4DB2-BD59-A6C34878D82A}">
                    <a16:rowId xmlns:a16="http://schemas.microsoft.com/office/drawing/2014/main" val="443219251"/>
                  </a:ext>
                </a:extLst>
              </a:tr>
              <a:tr h="370840">
                <a:tc>
                  <a:txBody>
                    <a:bodyPr/>
                    <a:lstStyle/>
                    <a:p>
                      <a:r>
                        <a:rPr lang="en-US" dirty="0"/>
                        <a:t>Maximum path name</a:t>
                      </a:r>
                      <a:r>
                        <a:rPr lang="en-US" baseline="0" dirty="0"/>
                        <a:t> length</a:t>
                      </a:r>
                      <a:endParaRPr lang="en-US" dirty="0"/>
                    </a:p>
                  </a:txBody>
                  <a:tcPr/>
                </a:tc>
                <a:tc>
                  <a:txBody>
                    <a:bodyPr/>
                    <a:lstStyle/>
                    <a:p>
                      <a:r>
                        <a:rPr lang="en-US" dirty="0"/>
                        <a:t>32K Unicode characters</a:t>
                      </a:r>
                    </a:p>
                  </a:txBody>
                  <a:tcPr/>
                </a:tc>
                <a:tc>
                  <a:txBody>
                    <a:bodyPr/>
                    <a:lstStyle/>
                    <a:p>
                      <a:r>
                        <a:rPr lang="en-US" dirty="0"/>
                        <a:t>32K Unicode characters</a:t>
                      </a:r>
                    </a:p>
                  </a:txBody>
                  <a:tcPr/>
                </a:tc>
                <a:extLst>
                  <a:ext uri="{0D108BD9-81ED-4DB2-BD59-A6C34878D82A}">
                    <a16:rowId xmlns:a16="http://schemas.microsoft.com/office/drawing/2014/main" val="173052450"/>
                  </a:ext>
                </a:extLst>
              </a:tr>
              <a:tr h="370840">
                <a:tc>
                  <a:txBody>
                    <a:bodyPr/>
                    <a:lstStyle/>
                    <a:p>
                      <a:r>
                        <a:rPr lang="en-US" dirty="0"/>
                        <a:t>Maximum file size</a:t>
                      </a:r>
                    </a:p>
                  </a:txBody>
                  <a:tcPr/>
                </a:tc>
                <a:tc>
                  <a:txBody>
                    <a:bodyPr/>
                    <a:lstStyle/>
                    <a:p>
                      <a:r>
                        <a:rPr lang="en-US" dirty="0"/>
                        <a:t>256 TB</a:t>
                      </a:r>
                    </a:p>
                  </a:txBody>
                  <a:tcPr/>
                </a:tc>
                <a:tc>
                  <a:txBody>
                    <a:bodyPr/>
                    <a:lstStyle/>
                    <a:p>
                      <a:r>
                        <a:rPr lang="en-US" strike="sngStrike" dirty="0"/>
                        <a:t>18 Exabyte</a:t>
                      </a:r>
                    </a:p>
                    <a:p>
                      <a:r>
                        <a:rPr lang="en-US" strike="noStrike" dirty="0">
                          <a:solidFill>
                            <a:srgbClr val="FF0000"/>
                          </a:solidFill>
                        </a:rPr>
                        <a:t>35 PB</a:t>
                      </a:r>
                    </a:p>
                  </a:txBody>
                  <a:tcPr/>
                </a:tc>
                <a:extLst>
                  <a:ext uri="{0D108BD9-81ED-4DB2-BD59-A6C34878D82A}">
                    <a16:rowId xmlns:a16="http://schemas.microsoft.com/office/drawing/2014/main" val="3462151211"/>
                  </a:ext>
                </a:extLst>
              </a:tr>
              <a:tr h="370840">
                <a:tc>
                  <a:txBody>
                    <a:bodyPr/>
                    <a:lstStyle/>
                    <a:p>
                      <a:r>
                        <a:rPr lang="en-US" dirty="0"/>
                        <a:t>Maximum volume</a:t>
                      </a:r>
                      <a:r>
                        <a:rPr lang="en-US" baseline="0" dirty="0"/>
                        <a:t> size</a:t>
                      </a:r>
                      <a:endParaRPr lang="en-US"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256</a:t>
                      </a:r>
                      <a:r>
                        <a:rPr lang="en-US" baseline="0" dirty="0"/>
                        <a:t> TB</a:t>
                      </a:r>
                      <a:endParaRPr lang="en-US" dirty="0"/>
                    </a:p>
                    <a:p>
                      <a:endParaRPr lang="en-US" dirty="0"/>
                    </a:p>
                  </a:txBody>
                  <a:tcPr/>
                </a:tc>
                <a:tc>
                  <a:txBody>
                    <a:bodyPr/>
                    <a:lstStyle/>
                    <a:p>
                      <a:r>
                        <a:rPr lang="en-US" strike="sngStrike" dirty="0"/>
                        <a:t>4.7 Zettabyte</a:t>
                      </a:r>
                    </a:p>
                    <a:p>
                      <a:r>
                        <a:rPr lang="en-US" strike="noStrike" dirty="0">
                          <a:solidFill>
                            <a:srgbClr val="FF0000"/>
                          </a:solidFill>
                        </a:rPr>
                        <a:t>35 PB</a:t>
                      </a:r>
                    </a:p>
                  </a:txBody>
                  <a:tcPr/>
                </a:tc>
                <a:extLst>
                  <a:ext uri="{0D108BD9-81ED-4DB2-BD59-A6C34878D82A}">
                    <a16:rowId xmlns:a16="http://schemas.microsoft.com/office/drawing/2014/main" val="4063425024"/>
                  </a:ext>
                </a:extLst>
              </a:tr>
            </a:tbl>
          </a:graphicData>
        </a:graphic>
      </p:graphicFrame>
    </p:spTree>
    <p:extLst>
      <p:ext uri="{BB962C8B-B14F-4D97-AF65-F5344CB8AC3E}">
        <p14:creationId xmlns:p14="http://schemas.microsoft.com/office/powerpoint/2010/main" val="2790423975"/>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NTFS versus ReFS</a:t>
            </a:r>
          </a:p>
        </p:txBody>
      </p:sp>
      <p:graphicFrame>
        <p:nvGraphicFramePr>
          <p:cNvPr id="4" name="Table 3"/>
          <p:cNvGraphicFramePr>
            <a:graphicFrameLocks noGrp="1"/>
          </p:cNvGraphicFramePr>
          <p:nvPr>
            <p:extLst/>
          </p:nvPr>
        </p:nvGraphicFramePr>
        <p:xfrm>
          <a:off x="467541" y="771550"/>
          <a:ext cx="8285832" cy="3708400"/>
        </p:xfrm>
        <a:graphic>
          <a:graphicData uri="http://schemas.openxmlformats.org/drawingml/2006/table">
            <a:tbl>
              <a:tblPr firstRow="1" bandRow="1">
                <a:tableStyleId>{5C22544A-7EE6-4342-B048-85BDC9FD1C3A}</a:tableStyleId>
              </a:tblPr>
              <a:tblGrid>
                <a:gridCol w="5616627">
                  <a:extLst>
                    <a:ext uri="{9D8B030D-6E8A-4147-A177-3AD203B41FA5}">
                      <a16:colId xmlns:a16="http://schemas.microsoft.com/office/drawing/2014/main" val="1310644734"/>
                    </a:ext>
                  </a:extLst>
                </a:gridCol>
                <a:gridCol w="1368152">
                  <a:extLst>
                    <a:ext uri="{9D8B030D-6E8A-4147-A177-3AD203B41FA5}">
                      <a16:colId xmlns:a16="http://schemas.microsoft.com/office/drawing/2014/main" val="1356358093"/>
                    </a:ext>
                  </a:extLst>
                </a:gridCol>
                <a:gridCol w="1301053">
                  <a:extLst>
                    <a:ext uri="{9D8B030D-6E8A-4147-A177-3AD203B41FA5}">
                      <a16:colId xmlns:a16="http://schemas.microsoft.com/office/drawing/2014/main" val="3176756951"/>
                    </a:ext>
                  </a:extLst>
                </a:gridCol>
              </a:tblGrid>
              <a:tr h="370840">
                <a:tc>
                  <a:txBody>
                    <a:bodyPr/>
                    <a:lstStyle/>
                    <a:p>
                      <a:r>
                        <a:rPr lang="en-US" dirty="0"/>
                        <a:t>Functionality</a:t>
                      </a:r>
                    </a:p>
                  </a:txBody>
                  <a:tcPr/>
                </a:tc>
                <a:tc>
                  <a:txBody>
                    <a:bodyPr/>
                    <a:lstStyle/>
                    <a:p>
                      <a:r>
                        <a:rPr lang="en-US" dirty="0"/>
                        <a:t>NTFS</a:t>
                      </a:r>
                    </a:p>
                  </a:txBody>
                  <a:tcPr/>
                </a:tc>
                <a:tc>
                  <a:txBody>
                    <a:bodyPr/>
                    <a:lstStyle/>
                    <a:p>
                      <a:r>
                        <a:rPr lang="en-US" dirty="0"/>
                        <a:t>ReFS</a:t>
                      </a:r>
                    </a:p>
                  </a:txBody>
                  <a:tcPr/>
                </a:tc>
                <a:extLst>
                  <a:ext uri="{0D108BD9-81ED-4DB2-BD59-A6C34878D82A}">
                    <a16:rowId xmlns:a16="http://schemas.microsoft.com/office/drawing/2014/main" val="1789184423"/>
                  </a:ext>
                </a:extLst>
              </a:tr>
              <a:tr h="370840">
                <a:tc>
                  <a:txBody>
                    <a:bodyPr/>
                    <a:lstStyle/>
                    <a:p>
                      <a:r>
                        <a:rPr lang="en-US" dirty="0"/>
                        <a:t>BitLocker</a:t>
                      </a:r>
                      <a:r>
                        <a:rPr lang="en-US" baseline="0" dirty="0"/>
                        <a:t> Encryption</a:t>
                      </a:r>
                      <a:endParaRPr lang="en-US" dirty="0"/>
                    </a:p>
                  </a:txBody>
                  <a:tcPr/>
                </a:tc>
                <a:tc>
                  <a:txBody>
                    <a:bodyPr/>
                    <a:lstStyle/>
                    <a:p>
                      <a:r>
                        <a:rPr lang="en-US" dirty="0"/>
                        <a:t>Yes</a:t>
                      </a:r>
                    </a:p>
                  </a:txBody>
                  <a:tcPr/>
                </a:tc>
                <a:tc>
                  <a:txBody>
                    <a:bodyPr/>
                    <a:lstStyle/>
                    <a:p>
                      <a:r>
                        <a:rPr lang="en-US" dirty="0"/>
                        <a:t>Yes</a:t>
                      </a:r>
                    </a:p>
                  </a:txBody>
                  <a:tcPr/>
                </a:tc>
                <a:extLst>
                  <a:ext uri="{0D108BD9-81ED-4DB2-BD59-A6C34878D82A}">
                    <a16:rowId xmlns:a16="http://schemas.microsoft.com/office/drawing/2014/main" val="443219251"/>
                  </a:ext>
                </a:extLst>
              </a:tr>
              <a:tr h="370840">
                <a:tc>
                  <a:txBody>
                    <a:bodyPr/>
                    <a:lstStyle/>
                    <a:p>
                      <a:r>
                        <a:rPr lang="en-US" dirty="0"/>
                        <a:t>CSV Support</a:t>
                      </a:r>
                    </a:p>
                  </a:txBody>
                  <a:tcPr/>
                </a:tc>
                <a:tc>
                  <a:txBody>
                    <a:bodyPr/>
                    <a:lstStyle/>
                    <a:p>
                      <a:r>
                        <a:rPr lang="en-US" dirty="0"/>
                        <a:t>Yes</a:t>
                      </a:r>
                    </a:p>
                  </a:txBody>
                  <a:tcPr/>
                </a:tc>
                <a:tc>
                  <a:txBody>
                    <a:bodyPr/>
                    <a:lstStyle/>
                    <a:p>
                      <a:r>
                        <a:rPr lang="en-US" dirty="0"/>
                        <a:t>Yes</a:t>
                      </a:r>
                    </a:p>
                  </a:txBody>
                  <a:tcPr/>
                </a:tc>
                <a:extLst>
                  <a:ext uri="{0D108BD9-81ED-4DB2-BD59-A6C34878D82A}">
                    <a16:rowId xmlns:a16="http://schemas.microsoft.com/office/drawing/2014/main" val="173052450"/>
                  </a:ext>
                </a:extLst>
              </a:tr>
              <a:tr h="370840">
                <a:tc>
                  <a:txBody>
                    <a:bodyPr/>
                    <a:lstStyle/>
                    <a:p>
                      <a:r>
                        <a:rPr lang="en-US" dirty="0"/>
                        <a:t>Soft links</a:t>
                      </a:r>
                    </a:p>
                  </a:txBody>
                  <a:tcPr/>
                </a:tc>
                <a:tc>
                  <a:txBody>
                    <a:bodyPr/>
                    <a:lstStyle/>
                    <a:p>
                      <a:r>
                        <a:rPr lang="en-US" dirty="0"/>
                        <a:t>Yes</a:t>
                      </a:r>
                    </a:p>
                  </a:txBody>
                  <a:tcPr/>
                </a:tc>
                <a:tc>
                  <a:txBody>
                    <a:bodyPr/>
                    <a:lstStyle/>
                    <a:p>
                      <a:r>
                        <a:rPr lang="en-US" dirty="0"/>
                        <a:t>Yes</a:t>
                      </a:r>
                    </a:p>
                  </a:txBody>
                  <a:tcPr/>
                </a:tc>
                <a:extLst>
                  <a:ext uri="{0D108BD9-81ED-4DB2-BD59-A6C34878D82A}">
                    <a16:rowId xmlns:a16="http://schemas.microsoft.com/office/drawing/2014/main" val="3462151211"/>
                  </a:ext>
                </a:extLst>
              </a:tr>
              <a:tr h="370840">
                <a:tc>
                  <a:txBody>
                    <a:bodyPr/>
                    <a:lstStyle/>
                    <a:p>
                      <a:r>
                        <a:rPr lang="en-US" dirty="0"/>
                        <a:t>Failover Cluster Support</a:t>
                      </a:r>
                    </a:p>
                  </a:txBody>
                  <a:tcPr/>
                </a:tc>
                <a:tc>
                  <a:txBody>
                    <a:bodyPr/>
                    <a:lstStyle/>
                    <a:p>
                      <a:r>
                        <a:rPr lang="en-US" dirty="0"/>
                        <a:t>Yes</a:t>
                      </a:r>
                    </a:p>
                  </a:txBody>
                  <a:tcPr/>
                </a:tc>
                <a:tc>
                  <a:txBody>
                    <a:bodyPr/>
                    <a:lstStyle/>
                    <a:p>
                      <a:r>
                        <a:rPr lang="en-US" dirty="0"/>
                        <a:t>Yes</a:t>
                      </a:r>
                    </a:p>
                  </a:txBody>
                  <a:tcPr/>
                </a:tc>
                <a:extLst>
                  <a:ext uri="{0D108BD9-81ED-4DB2-BD59-A6C34878D82A}">
                    <a16:rowId xmlns:a16="http://schemas.microsoft.com/office/drawing/2014/main" val="4063425024"/>
                  </a:ext>
                </a:extLst>
              </a:tr>
              <a:tr h="370840">
                <a:tc>
                  <a:txBody>
                    <a:bodyPr/>
                    <a:lstStyle/>
                    <a:p>
                      <a:r>
                        <a:rPr lang="en-US" dirty="0"/>
                        <a:t>ACL</a:t>
                      </a:r>
                    </a:p>
                  </a:txBody>
                  <a:tcPr/>
                </a:tc>
                <a:tc>
                  <a:txBody>
                    <a:bodyPr/>
                    <a:lstStyle/>
                    <a:p>
                      <a:r>
                        <a:rPr lang="en-US" dirty="0"/>
                        <a:t>Yes</a:t>
                      </a:r>
                    </a:p>
                  </a:txBody>
                  <a:tcPr/>
                </a:tc>
                <a:tc>
                  <a:txBody>
                    <a:bodyPr/>
                    <a:lstStyle/>
                    <a:p>
                      <a:r>
                        <a:rPr lang="en-US" dirty="0"/>
                        <a:t>Yes</a:t>
                      </a:r>
                    </a:p>
                  </a:txBody>
                  <a:tcPr/>
                </a:tc>
                <a:extLst>
                  <a:ext uri="{0D108BD9-81ED-4DB2-BD59-A6C34878D82A}">
                    <a16:rowId xmlns:a16="http://schemas.microsoft.com/office/drawing/2014/main" val="2842600418"/>
                  </a:ext>
                </a:extLst>
              </a:tr>
              <a:tr h="370840">
                <a:tc>
                  <a:txBody>
                    <a:bodyPr/>
                    <a:lstStyle/>
                    <a:p>
                      <a:r>
                        <a:rPr lang="en-US" dirty="0"/>
                        <a:t>USN Journal</a:t>
                      </a:r>
                    </a:p>
                  </a:txBody>
                  <a:tcPr/>
                </a:tc>
                <a:tc>
                  <a:txBody>
                    <a:bodyPr/>
                    <a:lstStyle/>
                    <a:p>
                      <a:r>
                        <a:rPr lang="en-US" dirty="0"/>
                        <a:t>Yes</a:t>
                      </a:r>
                    </a:p>
                  </a:txBody>
                  <a:tcPr/>
                </a:tc>
                <a:tc>
                  <a:txBody>
                    <a:bodyPr/>
                    <a:lstStyle/>
                    <a:p>
                      <a:r>
                        <a:rPr lang="en-US" dirty="0"/>
                        <a:t>Yes</a:t>
                      </a:r>
                    </a:p>
                  </a:txBody>
                  <a:tcPr/>
                </a:tc>
                <a:extLst>
                  <a:ext uri="{0D108BD9-81ED-4DB2-BD59-A6C34878D82A}">
                    <a16:rowId xmlns:a16="http://schemas.microsoft.com/office/drawing/2014/main" val="1161756654"/>
                  </a:ext>
                </a:extLst>
              </a:tr>
              <a:tr h="370840">
                <a:tc>
                  <a:txBody>
                    <a:bodyPr/>
                    <a:lstStyle/>
                    <a:p>
                      <a:r>
                        <a:rPr lang="en-US" dirty="0"/>
                        <a:t>Changes notifications</a:t>
                      </a:r>
                    </a:p>
                  </a:txBody>
                  <a:tcPr/>
                </a:tc>
                <a:tc>
                  <a:txBody>
                    <a:bodyPr/>
                    <a:lstStyle/>
                    <a:p>
                      <a:r>
                        <a:rPr lang="en-US" dirty="0"/>
                        <a:t>Yes</a:t>
                      </a:r>
                    </a:p>
                  </a:txBody>
                  <a:tcPr/>
                </a:tc>
                <a:tc>
                  <a:txBody>
                    <a:bodyPr/>
                    <a:lstStyle/>
                    <a:p>
                      <a:r>
                        <a:rPr lang="en-US" dirty="0"/>
                        <a:t>Yes</a:t>
                      </a:r>
                    </a:p>
                  </a:txBody>
                  <a:tcPr/>
                </a:tc>
                <a:extLst>
                  <a:ext uri="{0D108BD9-81ED-4DB2-BD59-A6C34878D82A}">
                    <a16:rowId xmlns:a16="http://schemas.microsoft.com/office/drawing/2014/main" val="2321975455"/>
                  </a:ext>
                </a:extLst>
              </a:tr>
              <a:tr h="370840">
                <a:tc>
                  <a:txBody>
                    <a:bodyPr/>
                    <a:lstStyle/>
                    <a:p>
                      <a:r>
                        <a:rPr lang="en-US" dirty="0"/>
                        <a:t>Junction Points</a:t>
                      </a:r>
                    </a:p>
                  </a:txBody>
                  <a:tcPr/>
                </a:tc>
                <a:tc>
                  <a:txBody>
                    <a:bodyPr/>
                    <a:lstStyle/>
                    <a:p>
                      <a:r>
                        <a:rPr lang="en-US" dirty="0"/>
                        <a:t>Yes</a:t>
                      </a:r>
                    </a:p>
                  </a:txBody>
                  <a:tcPr/>
                </a:tc>
                <a:tc>
                  <a:txBody>
                    <a:bodyPr/>
                    <a:lstStyle/>
                    <a:p>
                      <a:r>
                        <a:rPr lang="en-US" dirty="0"/>
                        <a:t>Yes</a:t>
                      </a:r>
                    </a:p>
                  </a:txBody>
                  <a:tcPr/>
                </a:tc>
                <a:extLst>
                  <a:ext uri="{0D108BD9-81ED-4DB2-BD59-A6C34878D82A}">
                    <a16:rowId xmlns:a16="http://schemas.microsoft.com/office/drawing/2014/main" val="2148799647"/>
                  </a:ext>
                </a:extLst>
              </a:tr>
              <a:tr h="370840">
                <a:tc>
                  <a:txBody>
                    <a:bodyPr/>
                    <a:lstStyle/>
                    <a:p>
                      <a:r>
                        <a:rPr lang="en-US" dirty="0"/>
                        <a:t>Mount Points</a:t>
                      </a:r>
                    </a:p>
                  </a:txBody>
                  <a:tcPr/>
                </a:tc>
                <a:tc>
                  <a:txBody>
                    <a:bodyPr/>
                    <a:lstStyle/>
                    <a:p>
                      <a:r>
                        <a:rPr lang="en-US" dirty="0"/>
                        <a:t>Yes</a:t>
                      </a:r>
                    </a:p>
                  </a:txBody>
                  <a:tcPr/>
                </a:tc>
                <a:tc>
                  <a:txBody>
                    <a:bodyPr/>
                    <a:lstStyle/>
                    <a:p>
                      <a:r>
                        <a:rPr lang="en-US" dirty="0"/>
                        <a:t>Yes</a:t>
                      </a:r>
                    </a:p>
                  </a:txBody>
                  <a:tcPr/>
                </a:tc>
                <a:extLst>
                  <a:ext uri="{0D108BD9-81ED-4DB2-BD59-A6C34878D82A}">
                    <a16:rowId xmlns:a16="http://schemas.microsoft.com/office/drawing/2014/main" val="1628782830"/>
                  </a:ext>
                </a:extLst>
              </a:tr>
            </a:tbl>
          </a:graphicData>
        </a:graphic>
      </p:graphicFrame>
    </p:spTree>
    <p:extLst>
      <p:ext uri="{BB962C8B-B14F-4D97-AF65-F5344CB8AC3E}">
        <p14:creationId xmlns:p14="http://schemas.microsoft.com/office/powerpoint/2010/main" val="2628532780"/>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NTFS versus ReFS</a:t>
            </a:r>
          </a:p>
        </p:txBody>
      </p:sp>
      <p:graphicFrame>
        <p:nvGraphicFramePr>
          <p:cNvPr id="4" name="Table 3"/>
          <p:cNvGraphicFramePr>
            <a:graphicFrameLocks noGrp="1"/>
          </p:cNvGraphicFramePr>
          <p:nvPr>
            <p:extLst>
              <p:ext uri="{D42A27DB-BD31-4B8C-83A1-F6EECF244321}">
                <p14:modId xmlns:p14="http://schemas.microsoft.com/office/powerpoint/2010/main" val="2893221746"/>
              </p:ext>
            </p:extLst>
          </p:nvPr>
        </p:nvGraphicFramePr>
        <p:xfrm>
          <a:off x="467541" y="771550"/>
          <a:ext cx="8285832" cy="3977640"/>
        </p:xfrm>
        <a:graphic>
          <a:graphicData uri="http://schemas.openxmlformats.org/drawingml/2006/table">
            <a:tbl>
              <a:tblPr firstRow="1" bandRow="1">
                <a:tableStyleId>{5C22544A-7EE6-4342-B048-85BDC9FD1C3A}</a:tableStyleId>
              </a:tblPr>
              <a:tblGrid>
                <a:gridCol w="5616627">
                  <a:extLst>
                    <a:ext uri="{9D8B030D-6E8A-4147-A177-3AD203B41FA5}">
                      <a16:colId xmlns:a16="http://schemas.microsoft.com/office/drawing/2014/main" val="1310644734"/>
                    </a:ext>
                  </a:extLst>
                </a:gridCol>
                <a:gridCol w="1368152">
                  <a:extLst>
                    <a:ext uri="{9D8B030D-6E8A-4147-A177-3AD203B41FA5}">
                      <a16:colId xmlns:a16="http://schemas.microsoft.com/office/drawing/2014/main" val="1356358093"/>
                    </a:ext>
                  </a:extLst>
                </a:gridCol>
                <a:gridCol w="1301053">
                  <a:extLst>
                    <a:ext uri="{9D8B030D-6E8A-4147-A177-3AD203B41FA5}">
                      <a16:colId xmlns:a16="http://schemas.microsoft.com/office/drawing/2014/main" val="3176756951"/>
                    </a:ext>
                  </a:extLst>
                </a:gridCol>
              </a:tblGrid>
              <a:tr h="370840">
                <a:tc>
                  <a:txBody>
                    <a:bodyPr/>
                    <a:lstStyle/>
                    <a:p>
                      <a:r>
                        <a:rPr lang="en-US" dirty="0"/>
                        <a:t>Functionality</a:t>
                      </a:r>
                    </a:p>
                  </a:txBody>
                  <a:tcPr/>
                </a:tc>
                <a:tc>
                  <a:txBody>
                    <a:bodyPr/>
                    <a:lstStyle/>
                    <a:p>
                      <a:r>
                        <a:rPr lang="en-US" dirty="0"/>
                        <a:t>NTFS</a:t>
                      </a:r>
                    </a:p>
                  </a:txBody>
                  <a:tcPr/>
                </a:tc>
                <a:tc>
                  <a:txBody>
                    <a:bodyPr/>
                    <a:lstStyle/>
                    <a:p>
                      <a:r>
                        <a:rPr lang="en-US" dirty="0"/>
                        <a:t>ReFS</a:t>
                      </a:r>
                    </a:p>
                  </a:txBody>
                  <a:tcPr/>
                </a:tc>
                <a:extLst>
                  <a:ext uri="{0D108BD9-81ED-4DB2-BD59-A6C34878D82A}">
                    <a16:rowId xmlns:a16="http://schemas.microsoft.com/office/drawing/2014/main" val="1789184423"/>
                  </a:ext>
                </a:extLst>
              </a:tr>
              <a:tr h="370840">
                <a:tc>
                  <a:txBody>
                    <a:bodyPr/>
                    <a:lstStyle/>
                    <a:p>
                      <a:r>
                        <a:rPr lang="en-US" dirty="0"/>
                        <a:t>Reparse</a:t>
                      </a:r>
                      <a:r>
                        <a:rPr lang="en-US" baseline="0" dirty="0"/>
                        <a:t> Points</a:t>
                      </a:r>
                      <a:endParaRPr lang="en-US" dirty="0"/>
                    </a:p>
                  </a:txBody>
                  <a:tcPr/>
                </a:tc>
                <a:tc>
                  <a:txBody>
                    <a:bodyPr/>
                    <a:lstStyle/>
                    <a:p>
                      <a:r>
                        <a:rPr lang="en-US" dirty="0"/>
                        <a:t>Yes</a:t>
                      </a:r>
                    </a:p>
                  </a:txBody>
                  <a:tcPr/>
                </a:tc>
                <a:tc>
                  <a:txBody>
                    <a:bodyPr/>
                    <a:lstStyle/>
                    <a:p>
                      <a:r>
                        <a:rPr lang="en-US" dirty="0"/>
                        <a:t>Yes</a:t>
                      </a:r>
                    </a:p>
                  </a:txBody>
                  <a:tcPr/>
                </a:tc>
                <a:extLst>
                  <a:ext uri="{0D108BD9-81ED-4DB2-BD59-A6C34878D82A}">
                    <a16:rowId xmlns:a16="http://schemas.microsoft.com/office/drawing/2014/main" val="443219251"/>
                  </a:ext>
                </a:extLst>
              </a:tr>
              <a:tr h="370840">
                <a:tc>
                  <a:txBody>
                    <a:bodyPr/>
                    <a:lstStyle/>
                    <a:p>
                      <a:r>
                        <a:rPr lang="en-US" dirty="0"/>
                        <a:t>Volume Snapshots</a:t>
                      </a:r>
                    </a:p>
                  </a:txBody>
                  <a:tcPr/>
                </a:tc>
                <a:tc>
                  <a:txBody>
                    <a:bodyPr/>
                    <a:lstStyle/>
                    <a:p>
                      <a:r>
                        <a:rPr lang="en-US" dirty="0"/>
                        <a:t>Yes</a:t>
                      </a:r>
                    </a:p>
                  </a:txBody>
                  <a:tcPr/>
                </a:tc>
                <a:tc>
                  <a:txBody>
                    <a:bodyPr/>
                    <a:lstStyle/>
                    <a:p>
                      <a:r>
                        <a:rPr lang="en-US" dirty="0"/>
                        <a:t>Yes</a:t>
                      </a:r>
                    </a:p>
                  </a:txBody>
                  <a:tcPr/>
                </a:tc>
                <a:extLst>
                  <a:ext uri="{0D108BD9-81ED-4DB2-BD59-A6C34878D82A}">
                    <a16:rowId xmlns:a16="http://schemas.microsoft.com/office/drawing/2014/main" val="173052450"/>
                  </a:ext>
                </a:extLst>
              </a:tr>
              <a:tr h="370840">
                <a:tc>
                  <a:txBody>
                    <a:bodyPr/>
                    <a:lstStyle/>
                    <a:p>
                      <a:r>
                        <a:rPr lang="en-US" dirty="0"/>
                        <a:t>File IDs</a:t>
                      </a:r>
                    </a:p>
                  </a:txBody>
                  <a:tcPr/>
                </a:tc>
                <a:tc>
                  <a:txBody>
                    <a:bodyPr/>
                    <a:lstStyle/>
                    <a:p>
                      <a:r>
                        <a:rPr lang="en-US" dirty="0"/>
                        <a:t>Yes</a:t>
                      </a:r>
                    </a:p>
                  </a:txBody>
                  <a:tcPr/>
                </a:tc>
                <a:tc>
                  <a:txBody>
                    <a:bodyPr/>
                    <a:lstStyle/>
                    <a:p>
                      <a:r>
                        <a:rPr lang="en-US" dirty="0"/>
                        <a:t>Yes</a:t>
                      </a:r>
                    </a:p>
                  </a:txBody>
                  <a:tcPr/>
                </a:tc>
                <a:extLst>
                  <a:ext uri="{0D108BD9-81ED-4DB2-BD59-A6C34878D82A}">
                    <a16:rowId xmlns:a16="http://schemas.microsoft.com/office/drawing/2014/main" val="3462151211"/>
                  </a:ext>
                </a:extLst>
              </a:tr>
              <a:tr h="370840">
                <a:tc>
                  <a:txBody>
                    <a:bodyPr/>
                    <a:lstStyle/>
                    <a:p>
                      <a:r>
                        <a:rPr lang="en-US" dirty="0" err="1"/>
                        <a:t>Oplocks</a:t>
                      </a:r>
                      <a:endParaRPr lang="en-US" dirty="0"/>
                    </a:p>
                  </a:txBody>
                  <a:tcPr/>
                </a:tc>
                <a:tc>
                  <a:txBody>
                    <a:bodyPr/>
                    <a:lstStyle/>
                    <a:p>
                      <a:r>
                        <a:rPr lang="en-US" dirty="0"/>
                        <a:t>Yes</a:t>
                      </a:r>
                    </a:p>
                  </a:txBody>
                  <a:tcPr/>
                </a:tc>
                <a:tc>
                  <a:txBody>
                    <a:bodyPr/>
                    <a:lstStyle/>
                    <a:p>
                      <a:r>
                        <a:rPr lang="en-US" dirty="0"/>
                        <a:t>Yes</a:t>
                      </a:r>
                    </a:p>
                  </a:txBody>
                  <a:tcPr/>
                </a:tc>
                <a:extLst>
                  <a:ext uri="{0D108BD9-81ED-4DB2-BD59-A6C34878D82A}">
                    <a16:rowId xmlns:a16="http://schemas.microsoft.com/office/drawing/2014/main" val="4063425024"/>
                  </a:ext>
                </a:extLst>
              </a:tr>
              <a:tr h="370840">
                <a:tc>
                  <a:txBody>
                    <a:bodyPr/>
                    <a:lstStyle/>
                    <a:p>
                      <a:r>
                        <a:rPr lang="en-US" dirty="0"/>
                        <a:t>Sparse</a:t>
                      </a:r>
                      <a:r>
                        <a:rPr lang="en-US" baseline="0" dirty="0"/>
                        <a:t> files</a:t>
                      </a:r>
                      <a:endParaRPr lang="en-US" dirty="0"/>
                    </a:p>
                  </a:txBody>
                  <a:tcPr/>
                </a:tc>
                <a:tc>
                  <a:txBody>
                    <a:bodyPr/>
                    <a:lstStyle/>
                    <a:p>
                      <a:r>
                        <a:rPr lang="en-US" dirty="0"/>
                        <a:t>Yes</a:t>
                      </a:r>
                    </a:p>
                  </a:txBody>
                  <a:tcPr/>
                </a:tc>
                <a:tc>
                  <a:txBody>
                    <a:bodyPr/>
                    <a:lstStyle/>
                    <a:p>
                      <a:r>
                        <a:rPr lang="en-US" dirty="0"/>
                        <a:t>Yes</a:t>
                      </a:r>
                    </a:p>
                  </a:txBody>
                  <a:tcPr/>
                </a:tc>
                <a:extLst>
                  <a:ext uri="{0D108BD9-81ED-4DB2-BD59-A6C34878D82A}">
                    <a16:rowId xmlns:a16="http://schemas.microsoft.com/office/drawing/2014/main" val="2842600418"/>
                  </a:ext>
                </a:extLst>
              </a:tr>
              <a:tr h="370840">
                <a:tc>
                  <a:txBody>
                    <a:bodyPr/>
                    <a:lstStyle/>
                    <a:p>
                      <a:r>
                        <a:rPr lang="en-US" dirty="0"/>
                        <a:t>Named</a:t>
                      </a:r>
                      <a:r>
                        <a:rPr lang="en-US" baseline="0" dirty="0"/>
                        <a:t> Streams</a:t>
                      </a:r>
                      <a:endParaRPr lang="en-US" dirty="0"/>
                    </a:p>
                  </a:txBody>
                  <a:tcPr/>
                </a:tc>
                <a:tc>
                  <a:txBody>
                    <a:bodyPr/>
                    <a:lstStyle/>
                    <a:p>
                      <a:r>
                        <a:rPr lang="en-US" dirty="0"/>
                        <a:t>Yes</a:t>
                      </a:r>
                    </a:p>
                  </a:txBody>
                  <a:tcPr/>
                </a:tc>
                <a:tc>
                  <a:txBody>
                    <a:bodyPr/>
                    <a:lstStyle/>
                    <a:p>
                      <a:r>
                        <a:rPr lang="en-US" dirty="0"/>
                        <a:t>Yes</a:t>
                      </a:r>
                    </a:p>
                  </a:txBody>
                  <a:tcPr/>
                </a:tc>
                <a:extLst>
                  <a:ext uri="{0D108BD9-81ED-4DB2-BD59-A6C34878D82A}">
                    <a16:rowId xmlns:a16="http://schemas.microsoft.com/office/drawing/2014/main" val="1161756654"/>
                  </a:ext>
                </a:extLst>
              </a:tr>
              <a:tr h="370840">
                <a:tc>
                  <a:txBody>
                    <a:bodyPr/>
                    <a:lstStyle/>
                    <a:p>
                      <a:r>
                        <a:rPr lang="en-US" dirty="0"/>
                        <a:t>Block Clone</a:t>
                      </a:r>
                    </a:p>
                  </a:txBody>
                  <a:tcPr/>
                </a:tc>
                <a:tc>
                  <a:txBody>
                    <a:bodyPr/>
                    <a:lstStyle/>
                    <a:p>
                      <a:r>
                        <a:rPr lang="en-US" dirty="0"/>
                        <a:t>No</a:t>
                      </a:r>
                    </a:p>
                  </a:txBody>
                  <a:tcPr/>
                </a:tc>
                <a:tc>
                  <a:txBody>
                    <a:bodyPr/>
                    <a:lstStyle/>
                    <a:p>
                      <a:r>
                        <a:rPr lang="en-US" dirty="0"/>
                        <a:t>Yes</a:t>
                      </a:r>
                    </a:p>
                  </a:txBody>
                  <a:tcPr/>
                </a:tc>
                <a:extLst>
                  <a:ext uri="{0D108BD9-81ED-4DB2-BD59-A6C34878D82A}">
                    <a16:rowId xmlns:a16="http://schemas.microsoft.com/office/drawing/2014/main" val="2321975455"/>
                  </a:ext>
                </a:extLst>
              </a:tr>
              <a:tr h="370840">
                <a:tc>
                  <a:txBody>
                    <a:bodyPr/>
                    <a:lstStyle/>
                    <a:p>
                      <a:r>
                        <a:rPr lang="en-US" dirty="0"/>
                        <a:t>Sparse VDL</a:t>
                      </a:r>
                    </a:p>
                  </a:txBody>
                  <a:tcPr/>
                </a:tc>
                <a:tc>
                  <a:txBody>
                    <a:bodyPr/>
                    <a:lstStyle/>
                    <a:p>
                      <a:r>
                        <a:rPr lang="en-US" dirty="0"/>
                        <a:t>No</a:t>
                      </a:r>
                    </a:p>
                  </a:txBody>
                  <a:tcPr/>
                </a:tc>
                <a:tc>
                  <a:txBody>
                    <a:bodyPr/>
                    <a:lstStyle/>
                    <a:p>
                      <a:r>
                        <a:rPr lang="en-US" dirty="0"/>
                        <a:t>Yes</a:t>
                      </a:r>
                    </a:p>
                  </a:txBody>
                  <a:tcPr/>
                </a:tc>
                <a:extLst>
                  <a:ext uri="{0D108BD9-81ED-4DB2-BD59-A6C34878D82A}">
                    <a16:rowId xmlns:a16="http://schemas.microsoft.com/office/drawing/2014/main" val="2148799647"/>
                  </a:ext>
                </a:extLst>
              </a:tr>
              <a:tr h="370840">
                <a:tc>
                  <a:txBody>
                    <a:bodyPr/>
                    <a:lstStyle/>
                    <a:p>
                      <a:r>
                        <a:rPr lang="en-US" dirty="0"/>
                        <a:t>Real-time tier optimization *</a:t>
                      </a:r>
                    </a:p>
                    <a:p>
                      <a:r>
                        <a:rPr lang="en-US" dirty="0">
                          <a:solidFill>
                            <a:srgbClr val="FF0000"/>
                          </a:solidFill>
                        </a:rPr>
                        <a:t>(Renamed to Mirror-accelerated parity)</a:t>
                      </a:r>
                    </a:p>
                  </a:txBody>
                  <a:tcPr/>
                </a:tc>
                <a:tc>
                  <a:txBody>
                    <a:bodyPr/>
                    <a:lstStyle/>
                    <a:p>
                      <a:r>
                        <a:rPr lang="en-US" dirty="0"/>
                        <a:t>No</a:t>
                      </a:r>
                    </a:p>
                  </a:txBody>
                  <a:tcPr/>
                </a:tc>
                <a:tc>
                  <a:txBody>
                    <a:bodyPr/>
                    <a:lstStyle/>
                    <a:p>
                      <a:r>
                        <a:rPr lang="en-US" dirty="0"/>
                        <a:t>Yes</a:t>
                      </a:r>
                    </a:p>
                  </a:txBody>
                  <a:tcPr/>
                </a:tc>
                <a:extLst>
                  <a:ext uri="{0D108BD9-81ED-4DB2-BD59-A6C34878D82A}">
                    <a16:rowId xmlns:a16="http://schemas.microsoft.com/office/drawing/2014/main" val="1628782830"/>
                  </a:ext>
                </a:extLst>
              </a:tr>
            </a:tbl>
          </a:graphicData>
        </a:graphic>
      </p:graphicFrame>
    </p:spTree>
    <p:extLst>
      <p:ext uri="{BB962C8B-B14F-4D97-AF65-F5344CB8AC3E}">
        <p14:creationId xmlns:p14="http://schemas.microsoft.com/office/powerpoint/2010/main" val="2750704370"/>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NTFS versus ReFS</a:t>
            </a:r>
          </a:p>
        </p:txBody>
      </p:sp>
      <p:graphicFrame>
        <p:nvGraphicFramePr>
          <p:cNvPr id="4" name="Table 3"/>
          <p:cNvGraphicFramePr>
            <a:graphicFrameLocks noGrp="1"/>
          </p:cNvGraphicFramePr>
          <p:nvPr>
            <p:extLst>
              <p:ext uri="{D42A27DB-BD31-4B8C-83A1-F6EECF244321}">
                <p14:modId xmlns:p14="http://schemas.microsoft.com/office/powerpoint/2010/main" val="3259366114"/>
              </p:ext>
            </p:extLst>
          </p:nvPr>
        </p:nvGraphicFramePr>
        <p:xfrm>
          <a:off x="467541" y="771550"/>
          <a:ext cx="8285832" cy="3708400"/>
        </p:xfrm>
        <a:graphic>
          <a:graphicData uri="http://schemas.openxmlformats.org/drawingml/2006/table">
            <a:tbl>
              <a:tblPr firstRow="1" bandRow="1">
                <a:tableStyleId>{5C22544A-7EE6-4342-B048-85BDC9FD1C3A}</a:tableStyleId>
              </a:tblPr>
              <a:tblGrid>
                <a:gridCol w="5616627">
                  <a:extLst>
                    <a:ext uri="{9D8B030D-6E8A-4147-A177-3AD203B41FA5}">
                      <a16:colId xmlns:a16="http://schemas.microsoft.com/office/drawing/2014/main" val="1310644734"/>
                    </a:ext>
                  </a:extLst>
                </a:gridCol>
                <a:gridCol w="1368152">
                  <a:extLst>
                    <a:ext uri="{9D8B030D-6E8A-4147-A177-3AD203B41FA5}">
                      <a16:colId xmlns:a16="http://schemas.microsoft.com/office/drawing/2014/main" val="1356358093"/>
                    </a:ext>
                  </a:extLst>
                </a:gridCol>
                <a:gridCol w="1301053">
                  <a:extLst>
                    <a:ext uri="{9D8B030D-6E8A-4147-A177-3AD203B41FA5}">
                      <a16:colId xmlns:a16="http://schemas.microsoft.com/office/drawing/2014/main" val="3176756951"/>
                    </a:ext>
                  </a:extLst>
                </a:gridCol>
              </a:tblGrid>
              <a:tr h="370840">
                <a:tc>
                  <a:txBody>
                    <a:bodyPr/>
                    <a:lstStyle/>
                    <a:p>
                      <a:r>
                        <a:rPr lang="en-US" dirty="0"/>
                        <a:t>Functionality</a:t>
                      </a:r>
                    </a:p>
                  </a:txBody>
                  <a:tcPr/>
                </a:tc>
                <a:tc>
                  <a:txBody>
                    <a:bodyPr/>
                    <a:lstStyle/>
                    <a:p>
                      <a:r>
                        <a:rPr lang="en-US" dirty="0"/>
                        <a:t>NTFS</a:t>
                      </a:r>
                    </a:p>
                  </a:txBody>
                  <a:tcPr/>
                </a:tc>
                <a:tc>
                  <a:txBody>
                    <a:bodyPr/>
                    <a:lstStyle/>
                    <a:p>
                      <a:r>
                        <a:rPr lang="en-US" dirty="0"/>
                        <a:t>ReFS</a:t>
                      </a:r>
                    </a:p>
                  </a:txBody>
                  <a:tcPr/>
                </a:tc>
                <a:extLst>
                  <a:ext uri="{0D108BD9-81ED-4DB2-BD59-A6C34878D82A}">
                    <a16:rowId xmlns:a16="http://schemas.microsoft.com/office/drawing/2014/main" val="1789184423"/>
                  </a:ext>
                </a:extLst>
              </a:tr>
              <a:tr h="370840">
                <a:tc>
                  <a:txBody>
                    <a:bodyPr/>
                    <a:lstStyle/>
                    <a:p>
                      <a:r>
                        <a:rPr lang="en-US" dirty="0"/>
                        <a:t>File System</a:t>
                      </a:r>
                      <a:r>
                        <a:rPr lang="en-US" baseline="0" dirty="0"/>
                        <a:t> Compression</a:t>
                      </a:r>
                      <a:endParaRPr lang="en-US" dirty="0"/>
                    </a:p>
                  </a:txBody>
                  <a:tcPr/>
                </a:tc>
                <a:tc>
                  <a:txBody>
                    <a:bodyPr/>
                    <a:lstStyle/>
                    <a:p>
                      <a:r>
                        <a:rPr lang="en-US" dirty="0"/>
                        <a:t>Yes</a:t>
                      </a:r>
                    </a:p>
                  </a:txBody>
                  <a:tcPr/>
                </a:tc>
                <a:tc>
                  <a:txBody>
                    <a:bodyPr/>
                    <a:lstStyle/>
                    <a:p>
                      <a:r>
                        <a:rPr lang="en-US" dirty="0"/>
                        <a:t>No</a:t>
                      </a:r>
                    </a:p>
                  </a:txBody>
                  <a:tcPr/>
                </a:tc>
                <a:extLst>
                  <a:ext uri="{0D108BD9-81ED-4DB2-BD59-A6C34878D82A}">
                    <a16:rowId xmlns:a16="http://schemas.microsoft.com/office/drawing/2014/main" val="443219251"/>
                  </a:ext>
                </a:extLst>
              </a:tr>
              <a:tr h="370840">
                <a:tc>
                  <a:txBody>
                    <a:bodyPr/>
                    <a:lstStyle/>
                    <a:p>
                      <a:r>
                        <a:rPr lang="en-US" dirty="0"/>
                        <a:t>File System Encryption</a:t>
                      </a:r>
                    </a:p>
                  </a:txBody>
                  <a:tcPr/>
                </a:tc>
                <a:tc>
                  <a:txBody>
                    <a:bodyPr/>
                    <a:lstStyle/>
                    <a:p>
                      <a:r>
                        <a:rPr lang="en-US" dirty="0"/>
                        <a:t>Yes</a:t>
                      </a:r>
                    </a:p>
                  </a:txBody>
                  <a:tcPr/>
                </a:tc>
                <a:tc>
                  <a:txBody>
                    <a:bodyPr/>
                    <a:lstStyle/>
                    <a:p>
                      <a:r>
                        <a:rPr lang="en-US" dirty="0"/>
                        <a:t>No</a:t>
                      </a:r>
                    </a:p>
                  </a:txBody>
                  <a:tcPr/>
                </a:tc>
                <a:extLst>
                  <a:ext uri="{0D108BD9-81ED-4DB2-BD59-A6C34878D82A}">
                    <a16:rowId xmlns:a16="http://schemas.microsoft.com/office/drawing/2014/main" val="173052450"/>
                  </a:ext>
                </a:extLst>
              </a:tr>
              <a:tr h="370840">
                <a:tc>
                  <a:txBody>
                    <a:bodyPr/>
                    <a:lstStyle/>
                    <a:p>
                      <a:r>
                        <a:rPr lang="en-US" dirty="0"/>
                        <a:t>Data Deduplication</a:t>
                      </a:r>
                    </a:p>
                  </a:txBody>
                  <a:tcPr/>
                </a:tc>
                <a:tc>
                  <a:txBody>
                    <a:bodyPr/>
                    <a:lstStyle/>
                    <a:p>
                      <a:r>
                        <a:rPr lang="en-US" dirty="0"/>
                        <a:t>Yes</a:t>
                      </a:r>
                    </a:p>
                  </a:txBody>
                  <a:tcPr/>
                </a:tc>
                <a:tc>
                  <a:txBody>
                    <a:bodyPr/>
                    <a:lstStyle/>
                    <a:p>
                      <a:r>
                        <a:rPr lang="en-US" strike="sngStrike" dirty="0"/>
                        <a:t>No </a:t>
                      </a:r>
                      <a:r>
                        <a:rPr lang="en-US" strike="noStrike" dirty="0">
                          <a:solidFill>
                            <a:srgbClr val="FF0000"/>
                          </a:solidFill>
                        </a:rPr>
                        <a:t>Yes</a:t>
                      </a:r>
                      <a:endParaRPr lang="en-US" strike="sngStrike" dirty="0"/>
                    </a:p>
                  </a:txBody>
                  <a:tcPr/>
                </a:tc>
                <a:extLst>
                  <a:ext uri="{0D108BD9-81ED-4DB2-BD59-A6C34878D82A}">
                    <a16:rowId xmlns:a16="http://schemas.microsoft.com/office/drawing/2014/main" val="3462151211"/>
                  </a:ext>
                </a:extLst>
              </a:tr>
              <a:tr h="370840">
                <a:tc>
                  <a:txBody>
                    <a:bodyPr/>
                    <a:lstStyle/>
                    <a:p>
                      <a:r>
                        <a:rPr lang="en-US" dirty="0"/>
                        <a:t>Transactions</a:t>
                      </a:r>
                    </a:p>
                  </a:txBody>
                  <a:tcPr/>
                </a:tc>
                <a:tc>
                  <a:txBody>
                    <a:bodyPr/>
                    <a:lstStyle/>
                    <a:p>
                      <a:r>
                        <a:rPr lang="en-US" dirty="0"/>
                        <a:t>Yes</a:t>
                      </a:r>
                    </a:p>
                  </a:txBody>
                  <a:tcPr/>
                </a:tc>
                <a:tc>
                  <a:txBody>
                    <a:bodyPr/>
                    <a:lstStyle/>
                    <a:p>
                      <a:r>
                        <a:rPr lang="en-US" dirty="0"/>
                        <a:t>No</a:t>
                      </a:r>
                    </a:p>
                  </a:txBody>
                  <a:tcPr/>
                </a:tc>
                <a:extLst>
                  <a:ext uri="{0D108BD9-81ED-4DB2-BD59-A6C34878D82A}">
                    <a16:rowId xmlns:a16="http://schemas.microsoft.com/office/drawing/2014/main" val="4063425024"/>
                  </a:ext>
                </a:extLst>
              </a:tr>
              <a:tr h="370840">
                <a:tc>
                  <a:txBody>
                    <a:bodyPr/>
                    <a:lstStyle/>
                    <a:p>
                      <a:r>
                        <a:rPr lang="en-US" dirty="0"/>
                        <a:t>Hard links</a:t>
                      </a:r>
                    </a:p>
                  </a:txBody>
                  <a:tcPr/>
                </a:tc>
                <a:tc>
                  <a:txBody>
                    <a:bodyPr/>
                    <a:lstStyle/>
                    <a:p>
                      <a:r>
                        <a:rPr lang="en-US" dirty="0"/>
                        <a:t>Yes</a:t>
                      </a:r>
                    </a:p>
                  </a:txBody>
                  <a:tcPr/>
                </a:tc>
                <a:tc>
                  <a:txBody>
                    <a:bodyPr/>
                    <a:lstStyle/>
                    <a:p>
                      <a:r>
                        <a:rPr lang="en-US" dirty="0"/>
                        <a:t>No</a:t>
                      </a:r>
                    </a:p>
                  </a:txBody>
                  <a:tcPr/>
                </a:tc>
                <a:extLst>
                  <a:ext uri="{0D108BD9-81ED-4DB2-BD59-A6C34878D82A}">
                    <a16:rowId xmlns:a16="http://schemas.microsoft.com/office/drawing/2014/main" val="2842600418"/>
                  </a:ext>
                </a:extLst>
              </a:tr>
              <a:tr h="370840">
                <a:tc>
                  <a:txBody>
                    <a:bodyPr/>
                    <a:lstStyle/>
                    <a:p>
                      <a:r>
                        <a:rPr lang="en-US" dirty="0"/>
                        <a:t>Object IDs</a:t>
                      </a:r>
                    </a:p>
                  </a:txBody>
                  <a:tcPr/>
                </a:tc>
                <a:tc>
                  <a:txBody>
                    <a:bodyPr/>
                    <a:lstStyle/>
                    <a:p>
                      <a:r>
                        <a:rPr lang="en-US" dirty="0"/>
                        <a:t>Yes</a:t>
                      </a:r>
                    </a:p>
                  </a:txBody>
                  <a:tcPr/>
                </a:tc>
                <a:tc>
                  <a:txBody>
                    <a:bodyPr/>
                    <a:lstStyle/>
                    <a:p>
                      <a:r>
                        <a:rPr lang="en-US" dirty="0"/>
                        <a:t>No</a:t>
                      </a:r>
                    </a:p>
                  </a:txBody>
                  <a:tcPr/>
                </a:tc>
                <a:extLst>
                  <a:ext uri="{0D108BD9-81ED-4DB2-BD59-A6C34878D82A}">
                    <a16:rowId xmlns:a16="http://schemas.microsoft.com/office/drawing/2014/main" val="1161756654"/>
                  </a:ext>
                </a:extLst>
              </a:tr>
              <a:tr h="370840">
                <a:tc>
                  <a:txBody>
                    <a:bodyPr/>
                    <a:lstStyle/>
                    <a:p>
                      <a:r>
                        <a:rPr lang="en-US" dirty="0"/>
                        <a:t>Short names</a:t>
                      </a:r>
                    </a:p>
                  </a:txBody>
                  <a:tcPr/>
                </a:tc>
                <a:tc>
                  <a:txBody>
                    <a:bodyPr/>
                    <a:lstStyle/>
                    <a:p>
                      <a:r>
                        <a:rPr lang="en-US" dirty="0"/>
                        <a:t>Yes</a:t>
                      </a:r>
                    </a:p>
                  </a:txBody>
                  <a:tcPr/>
                </a:tc>
                <a:tc>
                  <a:txBody>
                    <a:bodyPr/>
                    <a:lstStyle/>
                    <a:p>
                      <a:r>
                        <a:rPr lang="en-US" dirty="0"/>
                        <a:t>No</a:t>
                      </a:r>
                    </a:p>
                  </a:txBody>
                  <a:tcPr/>
                </a:tc>
                <a:extLst>
                  <a:ext uri="{0D108BD9-81ED-4DB2-BD59-A6C34878D82A}">
                    <a16:rowId xmlns:a16="http://schemas.microsoft.com/office/drawing/2014/main" val="2321975455"/>
                  </a:ext>
                </a:extLst>
              </a:tr>
              <a:tr h="370840">
                <a:tc>
                  <a:txBody>
                    <a:bodyPr/>
                    <a:lstStyle/>
                    <a:p>
                      <a:r>
                        <a:rPr lang="en-US" dirty="0"/>
                        <a:t>Extended Attributes</a:t>
                      </a:r>
                    </a:p>
                  </a:txBody>
                  <a:tcPr/>
                </a:tc>
                <a:tc>
                  <a:txBody>
                    <a:bodyPr/>
                    <a:lstStyle/>
                    <a:p>
                      <a:r>
                        <a:rPr lang="en-US" dirty="0"/>
                        <a:t>Yes</a:t>
                      </a:r>
                    </a:p>
                  </a:txBody>
                  <a:tcPr/>
                </a:tc>
                <a:tc>
                  <a:txBody>
                    <a:bodyPr/>
                    <a:lstStyle/>
                    <a:p>
                      <a:r>
                        <a:rPr lang="en-US" dirty="0"/>
                        <a:t>No</a:t>
                      </a:r>
                    </a:p>
                  </a:txBody>
                  <a:tcPr/>
                </a:tc>
                <a:extLst>
                  <a:ext uri="{0D108BD9-81ED-4DB2-BD59-A6C34878D82A}">
                    <a16:rowId xmlns:a16="http://schemas.microsoft.com/office/drawing/2014/main" val="2148799647"/>
                  </a:ext>
                </a:extLst>
              </a:tr>
              <a:tr h="370840">
                <a:tc>
                  <a:txBody>
                    <a:bodyPr/>
                    <a:lstStyle/>
                    <a:p>
                      <a:r>
                        <a:rPr lang="en-US" dirty="0"/>
                        <a:t>Disk quotas</a:t>
                      </a:r>
                    </a:p>
                  </a:txBody>
                  <a:tcPr/>
                </a:tc>
                <a:tc>
                  <a:txBody>
                    <a:bodyPr/>
                    <a:lstStyle/>
                    <a:p>
                      <a:r>
                        <a:rPr lang="en-US" dirty="0"/>
                        <a:t>Yes</a:t>
                      </a:r>
                    </a:p>
                  </a:txBody>
                  <a:tcPr/>
                </a:tc>
                <a:tc>
                  <a:txBody>
                    <a:bodyPr/>
                    <a:lstStyle/>
                    <a:p>
                      <a:r>
                        <a:rPr lang="en-US" dirty="0"/>
                        <a:t>No</a:t>
                      </a:r>
                    </a:p>
                  </a:txBody>
                  <a:tcPr/>
                </a:tc>
                <a:extLst>
                  <a:ext uri="{0D108BD9-81ED-4DB2-BD59-A6C34878D82A}">
                    <a16:rowId xmlns:a16="http://schemas.microsoft.com/office/drawing/2014/main" val="1628782830"/>
                  </a:ext>
                </a:extLst>
              </a:tr>
            </a:tbl>
          </a:graphicData>
        </a:graphic>
      </p:graphicFrame>
    </p:spTree>
    <p:extLst>
      <p:ext uri="{BB962C8B-B14F-4D97-AF65-F5344CB8AC3E}">
        <p14:creationId xmlns:p14="http://schemas.microsoft.com/office/powerpoint/2010/main" val="327950447"/>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ittel 1"/>
          <p:cNvSpPr>
            <a:spLocks noGrp="1"/>
          </p:cNvSpPr>
          <p:nvPr>
            <p:ph type="ctrTitle"/>
          </p:nvPr>
        </p:nvSpPr>
        <p:spPr/>
        <p:txBody>
          <a:bodyPr/>
          <a:lstStyle/>
          <a:p>
            <a:r>
              <a:rPr lang="nb-NO" dirty="0"/>
              <a:t>ReFS and Deduplication in Windows Server 2016 – the 2018 version</a:t>
            </a:r>
          </a:p>
        </p:txBody>
      </p:sp>
    </p:spTree>
    <p:extLst>
      <p:ext uri="{BB962C8B-B14F-4D97-AF65-F5344CB8AC3E}">
        <p14:creationId xmlns:p14="http://schemas.microsoft.com/office/powerpoint/2010/main" val="41309122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NTFS versus ReFS</a:t>
            </a:r>
          </a:p>
        </p:txBody>
      </p:sp>
      <p:graphicFrame>
        <p:nvGraphicFramePr>
          <p:cNvPr id="4" name="Table 3"/>
          <p:cNvGraphicFramePr>
            <a:graphicFrameLocks noGrp="1"/>
          </p:cNvGraphicFramePr>
          <p:nvPr>
            <p:extLst>
              <p:ext uri="{D42A27DB-BD31-4B8C-83A1-F6EECF244321}">
                <p14:modId xmlns:p14="http://schemas.microsoft.com/office/powerpoint/2010/main" val="3401527592"/>
              </p:ext>
            </p:extLst>
          </p:nvPr>
        </p:nvGraphicFramePr>
        <p:xfrm>
          <a:off x="467541" y="771550"/>
          <a:ext cx="8285832" cy="1854200"/>
        </p:xfrm>
        <a:graphic>
          <a:graphicData uri="http://schemas.openxmlformats.org/drawingml/2006/table">
            <a:tbl>
              <a:tblPr firstRow="1" bandRow="1">
                <a:tableStyleId>{5C22544A-7EE6-4342-B048-85BDC9FD1C3A}</a:tableStyleId>
              </a:tblPr>
              <a:tblGrid>
                <a:gridCol w="5616627">
                  <a:extLst>
                    <a:ext uri="{9D8B030D-6E8A-4147-A177-3AD203B41FA5}">
                      <a16:colId xmlns:a16="http://schemas.microsoft.com/office/drawing/2014/main" val="1310644734"/>
                    </a:ext>
                  </a:extLst>
                </a:gridCol>
                <a:gridCol w="1368152">
                  <a:extLst>
                    <a:ext uri="{9D8B030D-6E8A-4147-A177-3AD203B41FA5}">
                      <a16:colId xmlns:a16="http://schemas.microsoft.com/office/drawing/2014/main" val="1356358093"/>
                    </a:ext>
                  </a:extLst>
                </a:gridCol>
                <a:gridCol w="1301053">
                  <a:extLst>
                    <a:ext uri="{9D8B030D-6E8A-4147-A177-3AD203B41FA5}">
                      <a16:colId xmlns:a16="http://schemas.microsoft.com/office/drawing/2014/main" val="3176756951"/>
                    </a:ext>
                  </a:extLst>
                </a:gridCol>
              </a:tblGrid>
              <a:tr h="370840">
                <a:tc>
                  <a:txBody>
                    <a:bodyPr/>
                    <a:lstStyle/>
                    <a:p>
                      <a:r>
                        <a:rPr lang="en-US" dirty="0"/>
                        <a:t>Functionality</a:t>
                      </a:r>
                    </a:p>
                  </a:txBody>
                  <a:tcPr/>
                </a:tc>
                <a:tc>
                  <a:txBody>
                    <a:bodyPr/>
                    <a:lstStyle/>
                    <a:p>
                      <a:r>
                        <a:rPr lang="en-US" dirty="0"/>
                        <a:t>NTFS</a:t>
                      </a:r>
                    </a:p>
                  </a:txBody>
                  <a:tcPr/>
                </a:tc>
                <a:tc>
                  <a:txBody>
                    <a:bodyPr/>
                    <a:lstStyle/>
                    <a:p>
                      <a:r>
                        <a:rPr lang="en-US" dirty="0"/>
                        <a:t>ReFS</a:t>
                      </a:r>
                    </a:p>
                  </a:txBody>
                  <a:tcPr/>
                </a:tc>
                <a:extLst>
                  <a:ext uri="{0D108BD9-81ED-4DB2-BD59-A6C34878D82A}">
                    <a16:rowId xmlns:a16="http://schemas.microsoft.com/office/drawing/2014/main" val="1789184423"/>
                  </a:ext>
                </a:extLst>
              </a:tr>
              <a:tr h="370840">
                <a:tc>
                  <a:txBody>
                    <a:bodyPr/>
                    <a:lstStyle/>
                    <a:p>
                      <a:r>
                        <a:rPr lang="en-US" dirty="0"/>
                        <a:t>Bootable</a:t>
                      </a:r>
                    </a:p>
                  </a:txBody>
                  <a:tcPr/>
                </a:tc>
                <a:tc>
                  <a:txBody>
                    <a:bodyPr/>
                    <a:lstStyle/>
                    <a:p>
                      <a:r>
                        <a:rPr lang="en-US" dirty="0"/>
                        <a:t>Yes</a:t>
                      </a:r>
                    </a:p>
                  </a:txBody>
                  <a:tcPr/>
                </a:tc>
                <a:tc>
                  <a:txBody>
                    <a:bodyPr/>
                    <a:lstStyle/>
                    <a:p>
                      <a:r>
                        <a:rPr lang="en-US" dirty="0"/>
                        <a:t>No</a:t>
                      </a:r>
                    </a:p>
                  </a:txBody>
                  <a:tcPr/>
                </a:tc>
                <a:extLst>
                  <a:ext uri="{0D108BD9-81ED-4DB2-BD59-A6C34878D82A}">
                    <a16:rowId xmlns:a16="http://schemas.microsoft.com/office/drawing/2014/main" val="443219251"/>
                  </a:ext>
                </a:extLst>
              </a:tr>
              <a:tr h="370840">
                <a:tc>
                  <a:txBody>
                    <a:bodyPr/>
                    <a:lstStyle/>
                    <a:p>
                      <a:r>
                        <a:rPr lang="en-US" dirty="0">
                          <a:solidFill>
                            <a:srgbClr val="FF0000"/>
                          </a:solidFill>
                        </a:rPr>
                        <a:t>Page file support</a:t>
                      </a:r>
                    </a:p>
                  </a:txBody>
                  <a:tcPr/>
                </a:tc>
                <a:tc>
                  <a:txBody>
                    <a:bodyPr/>
                    <a:lstStyle/>
                    <a:p>
                      <a:r>
                        <a:rPr lang="en-US" dirty="0">
                          <a:solidFill>
                            <a:srgbClr val="FF0000"/>
                          </a:solidFill>
                        </a:rPr>
                        <a:t>Yes</a:t>
                      </a:r>
                    </a:p>
                  </a:txBody>
                  <a:tcPr/>
                </a:tc>
                <a:tc>
                  <a:txBody>
                    <a:bodyPr/>
                    <a:lstStyle/>
                    <a:p>
                      <a:r>
                        <a:rPr lang="en-US" dirty="0">
                          <a:solidFill>
                            <a:srgbClr val="FF0000"/>
                          </a:solidFill>
                        </a:rPr>
                        <a:t>No</a:t>
                      </a:r>
                    </a:p>
                  </a:txBody>
                  <a:tcPr/>
                </a:tc>
                <a:extLst>
                  <a:ext uri="{0D108BD9-81ED-4DB2-BD59-A6C34878D82A}">
                    <a16:rowId xmlns:a16="http://schemas.microsoft.com/office/drawing/2014/main" val="3210885273"/>
                  </a:ext>
                </a:extLst>
              </a:tr>
              <a:tr h="370840">
                <a:tc>
                  <a:txBody>
                    <a:bodyPr/>
                    <a:lstStyle/>
                    <a:p>
                      <a:r>
                        <a:rPr lang="en-US" dirty="0"/>
                        <a:t>Supported on removable media</a:t>
                      </a:r>
                    </a:p>
                  </a:txBody>
                  <a:tcPr/>
                </a:tc>
                <a:tc>
                  <a:txBody>
                    <a:bodyPr/>
                    <a:lstStyle/>
                    <a:p>
                      <a:r>
                        <a:rPr lang="en-US" dirty="0"/>
                        <a:t>Yes</a:t>
                      </a:r>
                    </a:p>
                  </a:txBody>
                  <a:tcPr/>
                </a:tc>
                <a:tc>
                  <a:txBody>
                    <a:bodyPr/>
                    <a:lstStyle/>
                    <a:p>
                      <a:r>
                        <a:rPr lang="en-US" dirty="0"/>
                        <a:t>No</a:t>
                      </a:r>
                    </a:p>
                  </a:txBody>
                  <a:tcPr/>
                </a:tc>
                <a:extLst>
                  <a:ext uri="{0D108BD9-81ED-4DB2-BD59-A6C34878D82A}">
                    <a16:rowId xmlns:a16="http://schemas.microsoft.com/office/drawing/2014/main" val="173052450"/>
                  </a:ext>
                </a:extLst>
              </a:tr>
              <a:tr h="370840">
                <a:tc>
                  <a:txBody>
                    <a:bodyPr/>
                    <a:lstStyle/>
                    <a:p>
                      <a:r>
                        <a:rPr lang="en-US" dirty="0"/>
                        <a:t>NTFS storage tiers</a:t>
                      </a:r>
                    </a:p>
                  </a:txBody>
                  <a:tcPr/>
                </a:tc>
                <a:tc>
                  <a:txBody>
                    <a:bodyPr/>
                    <a:lstStyle/>
                    <a:p>
                      <a:r>
                        <a:rPr lang="en-US" dirty="0"/>
                        <a:t>Yes</a:t>
                      </a:r>
                    </a:p>
                  </a:txBody>
                  <a:tcPr/>
                </a:tc>
                <a:tc>
                  <a:txBody>
                    <a:bodyPr/>
                    <a:lstStyle/>
                    <a:p>
                      <a:r>
                        <a:rPr lang="en-US" dirty="0"/>
                        <a:t>No</a:t>
                      </a:r>
                    </a:p>
                  </a:txBody>
                  <a:tcPr/>
                </a:tc>
                <a:extLst>
                  <a:ext uri="{0D108BD9-81ED-4DB2-BD59-A6C34878D82A}">
                    <a16:rowId xmlns:a16="http://schemas.microsoft.com/office/drawing/2014/main" val="3462151211"/>
                  </a:ext>
                </a:extLst>
              </a:tr>
            </a:tbl>
          </a:graphicData>
        </a:graphic>
      </p:graphicFrame>
    </p:spTree>
    <p:extLst>
      <p:ext uri="{BB962C8B-B14F-4D97-AF65-F5344CB8AC3E}">
        <p14:creationId xmlns:p14="http://schemas.microsoft.com/office/powerpoint/2010/main" val="1082568329"/>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359A2-7199-4EE6-9D6D-2DD39D4F1049}"/>
              </a:ext>
            </a:extLst>
          </p:cNvPr>
          <p:cNvSpPr>
            <a:spLocks noGrp="1"/>
          </p:cNvSpPr>
          <p:nvPr>
            <p:ph type="title"/>
          </p:nvPr>
        </p:nvSpPr>
        <p:spPr/>
        <p:txBody>
          <a:bodyPr/>
          <a:lstStyle/>
          <a:p>
            <a:r>
              <a:rPr lang="en-US" dirty="0"/>
              <a:t>Mirror-accelerated Parity</a:t>
            </a:r>
          </a:p>
        </p:txBody>
      </p:sp>
      <p:sp>
        <p:nvSpPr>
          <p:cNvPr id="3" name="Text Placeholder 2">
            <a:extLst>
              <a:ext uri="{FF2B5EF4-FFF2-40B4-BE49-F238E27FC236}">
                <a16:creationId xmlns:a16="http://schemas.microsoft.com/office/drawing/2014/main" id="{94F0B00C-BFA1-4D41-B5F2-F157129839C8}"/>
              </a:ext>
            </a:extLst>
          </p:cNvPr>
          <p:cNvSpPr>
            <a:spLocks noGrp="1"/>
          </p:cNvSpPr>
          <p:nvPr>
            <p:ph type="body" sz="quarter" idx="10"/>
          </p:nvPr>
        </p:nvSpPr>
        <p:spPr/>
        <p:txBody>
          <a:bodyPr/>
          <a:lstStyle/>
          <a:p>
            <a:pPr marL="342900" indent="-342900">
              <a:buFont typeface="Arial" panose="020B0604020202020204" pitchFamily="34" charset="0"/>
              <a:buChar char="•"/>
            </a:pPr>
            <a:r>
              <a:rPr lang="en-US" sz="2000" dirty="0"/>
              <a:t>Delivers high performance &amp; capacity efficient storage</a:t>
            </a:r>
          </a:p>
          <a:p>
            <a:pPr marL="342900" indent="-342900">
              <a:buFont typeface="Arial" panose="020B0604020202020204" pitchFamily="34" charset="0"/>
              <a:buChar char="•"/>
            </a:pPr>
            <a:r>
              <a:rPr lang="en-US" sz="2000" dirty="0"/>
              <a:t>Two logical tiers</a:t>
            </a:r>
          </a:p>
          <a:p>
            <a:pPr marL="609600" lvl="1" indent="-342900"/>
            <a:r>
              <a:rPr lang="en-US" dirty="0"/>
              <a:t>Performance tier</a:t>
            </a:r>
          </a:p>
          <a:p>
            <a:pPr marL="609600" lvl="1" indent="-342900"/>
            <a:r>
              <a:rPr lang="en-US" dirty="0"/>
              <a:t>Capacity tier</a:t>
            </a:r>
          </a:p>
          <a:p>
            <a:pPr marL="342900" indent="-342900">
              <a:buFont typeface="Arial" panose="020B0604020202020204" pitchFamily="34" charset="0"/>
              <a:buChar char="•"/>
            </a:pPr>
            <a:r>
              <a:rPr lang="en-US" sz="2000" dirty="0"/>
              <a:t>Writes occur in performance tier</a:t>
            </a:r>
          </a:p>
          <a:p>
            <a:pPr marL="342900" indent="-342900">
              <a:buFont typeface="Arial" panose="020B0604020202020204" pitchFamily="34" charset="0"/>
              <a:buChar char="•"/>
            </a:pPr>
            <a:r>
              <a:rPr lang="en-US" sz="2000" dirty="0"/>
              <a:t>Large chunks of data moved to capacity tier in real-time</a:t>
            </a:r>
          </a:p>
          <a:p>
            <a:pPr marL="342900" indent="-342900">
              <a:buFont typeface="Arial" panose="020B0604020202020204" pitchFamily="34" charset="0"/>
              <a:buChar char="•"/>
            </a:pPr>
            <a:r>
              <a:rPr lang="en-US" sz="2000" dirty="0"/>
              <a:t>Hybrid deployment: cache in S2D helps accelerate reads</a:t>
            </a:r>
          </a:p>
          <a:p>
            <a:pPr marL="342900" indent="-342900">
              <a:buFont typeface="Arial" panose="020B0604020202020204" pitchFamily="34" charset="0"/>
              <a:buChar char="•"/>
            </a:pPr>
            <a:r>
              <a:rPr lang="en-US" sz="2000" dirty="0"/>
              <a:t>Not recommended for virtualization &amp; high-performance workloads. (use three-way mirrors for better performance)</a:t>
            </a:r>
          </a:p>
        </p:txBody>
      </p:sp>
    </p:spTree>
    <p:extLst>
      <p:ext uri="{BB962C8B-B14F-4D97-AF65-F5344CB8AC3E}">
        <p14:creationId xmlns:p14="http://schemas.microsoft.com/office/powerpoint/2010/main" val="286225447"/>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856BB-CAA1-475E-95BD-41CC383F5B9A}"/>
              </a:ext>
            </a:extLst>
          </p:cNvPr>
          <p:cNvSpPr>
            <a:spLocks noGrp="1"/>
          </p:cNvSpPr>
          <p:nvPr>
            <p:ph type="title" idx="4294967295"/>
          </p:nvPr>
        </p:nvSpPr>
        <p:spPr>
          <a:xfrm>
            <a:off x="251520" y="42058"/>
            <a:ext cx="8229600" cy="914400"/>
          </a:xfrm>
        </p:spPr>
        <p:txBody>
          <a:bodyPr/>
          <a:lstStyle/>
          <a:p>
            <a:r>
              <a:rPr lang="en-US" dirty="0"/>
              <a:t>How it works</a:t>
            </a:r>
          </a:p>
        </p:txBody>
      </p:sp>
      <p:pic>
        <p:nvPicPr>
          <p:cNvPr id="1026" name="Picture 2" descr="Mirror-Accelerated-Parity-Volume">
            <a:extLst>
              <a:ext uri="{FF2B5EF4-FFF2-40B4-BE49-F238E27FC236}">
                <a16:creationId xmlns:a16="http://schemas.microsoft.com/office/drawing/2014/main" id="{C2E68A68-7AB2-4391-AA2E-0EA4821BFE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771550"/>
            <a:ext cx="9144000" cy="2505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92866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856BB-CAA1-475E-95BD-41CC383F5B9A}"/>
              </a:ext>
            </a:extLst>
          </p:cNvPr>
          <p:cNvSpPr>
            <a:spLocks noGrp="1"/>
          </p:cNvSpPr>
          <p:nvPr>
            <p:ph type="title" idx="4294967295"/>
          </p:nvPr>
        </p:nvSpPr>
        <p:spPr>
          <a:xfrm>
            <a:off x="251520" y="42058"/>
            <a:ext cx="8229600" cy="914400"/>
          </a:xfrm>
        </p:spPr>
        <p:txBody>
          <a:bodyPr/>
          <a:lstStyle/>
          <a:p>
            <a:r>
              <a:rPr lang="en-US" dirty="0"/>
              <a:t>How it works</a:t>
            </a:r>
          </a:p>
        </p:txBody>
      </p:sp>
      <p:pic>
        <p:nvPicPr>
          <p:cNvPr id="2052" name="Picture 4" descr="Mirror-Accelerated-Parity-Volume-with-Storage-Containers">
            <a:extLst>
              <a:ext uri="{FF2B5EF4-FFF2-40B4-BE49-F238E27FC236}">
                <a16:creationId xmlns:a16="http://schemas.microsoft.com/office/drawing/2014/main" id="{CA013CCA-4B59-42B2-B042-5EAB6E2B8F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786755"/>
            <a:ext cx="9144000" cy="2505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02850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856BB-CAA1-475E-95BD-41CC383F5B9A}"/>
              </a:ext>
            </a:extLst>
          </p:cNvPr>
          <p:cNvSpPr>
            <a:spLocks noGrp="1"/>
          </p:cNvSpPr>
          <p:nvPr>
            <p:ph type="title" idx="4294967295"/>
          </p:nvPr>
        </p:nvSpPr>
        <p:spPr>
          <a:xfrm>
            <a:off x="251520" y="42058"/>
            <a:ext cx="8229600" cy="914400"/>
          </a:xfrm>
        </p:spPr>
        <p:txBody>
          <a:bodyPr/>
          <a:lstStyle/>
          <a:p>
            <a:r>
              <a:rPr lang="en-US" dirty="0"/>
              <a:t>How it works</a:t>
            </a:r>
          </a:p>
        </p:txBody>
      </p:sp>
      <p:pic>
        <p:nvPicPr>
          <p:cNvPr id="3074" name="Picture 2" descr="Mirror-Accelerated-Parity-Rotation">
            <a:extLst>
              <a:ext uri="{FF2B5EF4-FFF2-40B4-BE49-F238E27FC236}">
                <a16:creationId xmlns:a16="http://schemas.microsoft.com/office/drawing/2014/main" id="{886CD478-801C-4917-9288-DE516FAFA803}"/>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0" y="987574"/>
            <a:ext cx="9144000" cy="228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4602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6FDAC05-7CCD-4BBE-9D34-331AEDF1FB65}"/>
              </a:ext>
            </a:extLst>
          </p:cNvPr>
          <p:cNvSpPr>
            <a:spLocks noGrp="1"/>
          </p:cNvSpPr>
          <p:nvPr>
            <p:ph type="title" idx="4294967295"/>
          </p:nvPr>
        </p:nvSpPr>
        <p:spPr>
          <a:xfrm>
            <a:off x="311918" y="171450"/>
            <a:ext cx="8364538" cy="677863"/>
          </a:xfrm>
        </p:spPr>
        <p:txBody>
          <a:bodyPr/>
          <a:lstStyle/>
          <a:p>
            <a:r>
              <a:rPr lang="en-US" dirty="0"/>
              <a:t>Writes to mirror</a:t>
            </a:r>
          </a:p>
        </p:txBody>
      </p:sp>
      <p:pic>
        <p:nvPicPr>
          <p:cNvPr id="12" name="Picture 11">
            <a:extLst>
              <a:ext uri="{FF2B5EF4-FFF2-40B4-BE49-F238E27FC236}">
                <a16:creationId xmlns:a16="http://schemas.microsoft.com/office/drawing/2014/main" id="{90F6F90B-9DA6-4E27-9217-6E0BBFDCC603}"/>
              </a:ext>
            </a:extLst>
          </p:cNvPr>
          <p:cNvPicPr>
            <a:picLocks noChangeAspect="1"/>
          </p:cNvPicPr>
          <p:nvPr/>
        </p:nvPicPr>
        <p:blipFill>
          <a:blip r:embed="rId3"/>
          <a:stretch>
            <a:fillRect/>
          </a:stretch>
        </p:blipFill>
        <p:spPr>
          <a:xfrm>
            <a:off x="0" y="1424178"/>
            <a:ext cx="9144000" cy="2295144"/>
          </a:xfrm>
          <a:prstGeom prst="rect">
            <a:avLst/>
          </a:prstGeom>
        </p:spPr>
      </p:pic>
    </p:spTree>
    <p:extLst>
      <p:ext uri="{BB962C8B-B14F-4D97-AF65-F5344CB8AC3E}">
        <p14:creationId xmlns:p14="http://schemas.microsoft.com/office/powerpoint/2010/main" val="32081913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6FDAC05-7CCD-4BBE-9D34-331AEDF1FB65}"/>
              </a:ext>
            </a:extLst>
          </p:cNvPr>
          <p:cNvSpPr>
            <a:spLocks noGrp="1"/>
          </p:cNvSpPr>
          <p:nvPr>
            <p:ph type="title" idx="4294967295"/>
          </p:nvPr>
        </p:nvSpPr>
        <p:spPr>
          <a:xfrm>
            <a:off x="311918" y="171450"/>
            <a:ext cx="8364538" cy="677863"/>
          </a:xfrm>
        </p:spPr>
        <p:txBody>
          <a:bodyPr/>
          <a:lstStyle/>
          <a:p>
            <a:r>
              <a:rPr lang="en-US" dirty="0"/>
              <a:t>Writes to mirror, reallocated from Parity</a:t>
            </a:r>
          </a:p>
        </p:txBody>
      </p:sp>
      <p:pic>
        <p:nvPicPr>
          <p:cNvPr id="3" name="Picture 2">
            <a:extLst>
              <a:ext uri="{FF2B5EF4-FFF2-40B4-BE49-F238E27FC236}">
                <a16:creationId xmlns:a16="http://schemas.microsoft.com/office/drawing/2014/main" id="{3C789084-1289-4C9F-AAB2-AE8CC0B57683}"/>
              </a:ext>
            </a:extLst>
          </p:cNvPr>
          <p:cNvPicPr>
            <a:picLocks noChangeAspect="1"/>
          </p:cNvPicPr>
          <p:nvPr/>
        </p:nvPicPr>
        <p:blipFill>
          <a:blip r:embed="rId3"/>
          <a:stretch>
            <a:fillRect/>
          </a:stretch>
        </p:blipFill>
        <p:spPr>
          <a:xfrm>
            <a:off x="0" y="1419606"/>
            <a:ext cx="9144000" cy="2304288"/>
          </a:xfrm>
          <a:prstGeom prst="rect">
            <a:avLst/>
          </a:prstGeom>
        </p:spPr>
      </p:pic>
    </p:spTree>
    <p:extLst>
      <p:ext uri="{BB962C8B-B14F-4D97-AF65-F5344CB8AC3E}">
        <p14:creationId xmlns:p14="http://schemas.microsoft.com/office/powerpoint/2010/main" val="281617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6FDAC05-7CCD-4BBE-9D34-331AEDF1FB65}"/>
              </a:ext>
            </a:extLst>
          </p:cNvPr>
          <p:cNvSpPr>
            <a:spLocks noGrp="1"/>
          </p:cNvSpPr>
          <p:nvPr>
            <p:ph type="title" idx="4294967295"/>
          </p:nvPr>
        </p:nvSpPr>
        <p:spPr>
          <a:xfrm>
            <a:off x="311918" y="171450"/>
            <a:ext cx="8364538" cy="677863"/>
          </a:xfrm>
        </p:spPr>
        <p:txBody>
          <a:bodyPr/>
          <a:lstStyle/>
          <a:p>
            <a:r>
              <a:rPr lang="en-US" dirty="0"/>
              <a:t>Writes to parity</a:t>
            </a:r>
          </a:p>
        </p:txBody>
      </p:sp>
      <p:pic>
        <p:nvPicPr>
          <p:cNvPr id="3" name="Picture 2">
            <a:extLst>
              <a:ext uri="{FF2B5EF4-FFF2-40B4-BE49-F238E27FC236}">
                <a16:creationId xmlns:a16="http://schemas.microsoft.com/office/drawing/2014/main" id="{3C789084-1289-4C9F-AAB2-AE8CC0B57683}"/>
              </a:ext>
            </a:extLst>
          </p:cNvPr>
          <p:cNvPicPr>
            <a:picLocks noChangeAspect="1"/>
          </p:cNvPicPr>
          <p:nvPr/>
        </p:nvPicPr>
        <p:blipFill>
          <a:blip r:embed="rId3"/>
          <a:stretch>
            <a:fillRect/>
          </a:stretch>
        </p:blipFill>
        <p:spPr>
          <a:xfrm>
            <a:off x="36001" y="1419606"/>
            <a:ext cx="9071998" cy="2304288"/>
          </a:xfrm>
          <a:prstGeom prst="rect">
            <a:avLst/>
          </a:prstGeom>
        </p:spPr>
      </p:pic>
    </p:spTree>
    <p:extLst>
      <p:ext uri="{BB962C8B-B14F-4D97-AF65-F5344CB8AC3E}">
        <p14:creationId xmlns:p14="http://schemas.microsoft.com/office/powerpoint/2010/main" val="34663639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D9D6C8-6DFB-47F4-BB4B-A41AE7675B28}"/>
              </a:ext>
            </a:extLst>
          </p:cNvPr>
          <p:cNvSpPr>
            <a:spLocks noGrp="1"/>
          </p:cNvSpPr>
          <p:nvPr>
            <p:ph type="title"/>
          </p:nvPr>
        </p:nvSpPr>
        <p:spPr/>
        <p:txBody>
          <a:bodyPr/>
          <a:lstStyle/>
          <a:p>
            <a:r>
              <a:rPr lang="en-US" dirty="0"/>
              <a:t>IO performance </a:t>
            </a:r>
          </a:p>
        </p:txBody>
      </p:sp>
      <p:sp>
        <p:nvSpPr>
          <p:cNvPr id="3" name="Text Placeholder 2">
            <a:extLst>
              <a:ext uri="{FF2B5EF4-FFF2-40B4-BE49-F238E27FC236}">
                <a16:creationId xmlns:a16="http://schemas.microsoft.com/office/drawing/2014/main" id="{DEF2611C-F9F2-401B-B61C-9405E382314A}"/>
              </a:ext>
            </a:extLst>
          </p:cNvPr>
          <p:cNvSpPr>
            <a:spLocks noGrp="1"/>
          </p:cNvSpPr>
          <p:nvPr>
            <p:ph type="body" sz="quarter" idx="10"/>
          </p:nvPr>
        </p:nvSpPr>
        <p:spPr/>
        <p:txBody>
          <a:bodyPr/>
          <a:lstStyle/>
          <a:p>
            <a:r>
              <a:rPr lang="en-US" dirty="0"/>
              <a:t>Writes: As a “rule of thumb”</a:t>
            </a:r>
          </a:p>
          <a:p>
            <a:pPr marL="342900" indent="-342900">
              <a:buFont typeface="Arial" panose="020B0604020202020204" pitchFamily="34" charset="0"/>
              <a:buChar char="•"/>
            </a:pPr>
            <a:r>
              <a:rPr lang="en-US" dirty="0"/>
              <a:t>Mirror tier fastest</a:t>
            </a:r>
          </a:p>
          <a:p>
            <a:pPr marL="342900" indent="-342900">
              <a:buFont typeface="Arial" panose="020B0604020202020204" pitchFamily="34" charset="0"/>
              <a:buChar char="•"/>
            </a:pPr>
            <a:r>
              <a:rPr lang="en-US" dirty="0"/>
              <a:t>Then reallocated writes</a:t>
            </a:r>
          </a:p>
          <a:p>
            <a:pPr marL="342900" indent="-342900">
              <a:buFont typeface="Arial" panose="020B0604020202020204" pitchFamily="34" charset="0"/>
              <a:buChar char="•"/>
            </a:pPr>
            <a:r>
              <a:rPr lang="en-US" dirty="0"/>
              <a:t>Then Parity tier</a:t>
            </a:r>
          </a:p>
          <a:p>
            <a:r>
              <a:rPr lang="en-US" dirty="0"/>
              <a:t>Read:</a:t>
            </a:r>
          </a:p>
          <a:p>
            <a:pPr marL="342900" indent="-342900">
              <a:buFont typeface="Arial" panose="020B0604020202020204" pitchFamily="34" charset="0"/>
              <a:buChar char="•"/>
            </a:pPr>
            <a:r>
              <a:rPr lang="en-US" dirty="0"/>
              <a:t>Same (when the same media type)</a:t>
            </a:r>
          </a:p>
          <a:p>
            <a:pPr marL="342900" indent="-342900">
              <a:buFont typeface="Arial" panose="020B0604020202020204" pitchFamily="34" charset="0"/>
              <a:buChar char="•"/>
            </a:pPr>
            <a:r>
              <a:rPr lang="en-US" dirty="0"/>
              <a:t>If different media type, the cache can help you</a:t>
            </a:r>
          </a:p>
        </p:txBody>
      </p:sp>
    </p:spTree>
    <p:extLst>
      <p:ext uri="{BB962C8B-B14F-4D97-AF65-F5344CB8AC3E}">
        <p14:creationId xmlns:p14="http://schemas.microsoft.com/office/powerpoint/2010/main" val="1128320107"/>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CB2F4A-05E7-4BE9-8EA9-3828A5D40E4A}"/>
              </a:ext>
            </a:extLst>
          </p:cNvPr>
          <p:cNvSpPr>
            <a:spLocks noGrp="1"/>
          </p:cNvSpPr>
          <p:nvPr>
            <p:ph type="title"/>
          </p:nvPr>
        </p:nvSpPr>
        <p:spPr/>
        <p:txBody>
          <a:bodyPr/>
          <a:lstStyle/>
          <a:p>
            <a:r>
              <a:rPr lang="en-US" dirty="0"/>
              <a:t>ReFS compaction</a:t>
            </a:r>
          </a:p>
        </p:txBody>
      </p:sp>
      <p:sp>
        <p:nvSpPr>
          <p:cNvPr id="3" name="Text Placeholder 2">
            <a:extLst>
              <a:ext uri="{FF2B5EF4-FFF2-40B4-BE49-F238E27FC236}">
                <a16:creationId xmlns:a16="http://schemas.microsoft.com/office/drawing/2014/main" id="{3C166C59-8491-4A6D-BAA6-CF9F33E9A86A}"/>
              </a:ext>
            </a:extLst>
          </p:cNvPr>
          <p:cNvSpPr>
            <a:spLocks noGrp="1"/>
          </p:cNvSpPr>
          <p:nvPr>
            <p:ph type="body" sz="quarter" idx="10"/>
          </p:nvPr>
        </p:nvSpPr>
        <p:spPr/>
        <p:txBody>
          <a:bodyPr/>
          <a:lstStyle/>
          <a:p>
            <a:pPr marL="342900" indent="-342900">
              <a:buFont typeface="Arial" panose="020B0604020202020204" pitchFamily="34" charset="0"/>
              <a:buChar char="•"/>
            </a:pPr>
            <a:r>
              <a:rPr lang="en-US" dirty="0"/>
              <a:t>Only in fall’s semi-annual release (1709)</a:t>
            </a:r>
          </a:p>
          <a:p>
            <a:pPr marL="342900" indent="-342900">
              <a:buFont typeface="Arial" panose="020B0604020202020204" pitchFamily="34" charset="0"/>
              <a:buChar char="•"/>
            </a:pPr>
            <a:r>
              <a:rPr lang="en-US" dirty="0"/>
              <a:t>Before: if mirror-tier becomes full, performance (could) degrade (heavily)</a:t>
            </a:r>
          </a:p>
          <a:p>
            <a:pPr marL="342900" indent="-342900">
              <a:buFont typeface="Arial" panose="020B0604020202020204" pitchFamily="34" charset="0"/>
              <a:buChar char="•"/>
            </a:pPr>
            <a:r>
              <a:rPr lang="en-US" dirty="0"/>
              <a:t>Compaction = freeing up space in mirror for hot data</a:t>
            </a:r>
          </a:p>
        </p:txBody>
      </p:sp>
    </p:spTree>
    <p:extLst>
      <p:ext uri="{BB962C8B-B14F-4D97-AF65-F5344CB8AC3E}">
        <p14:creationId xmlns:p14="http://schemas.microsoft.com/office/powerpoint/2010/main" val="3960598834"/>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a:t>About me</a:t>
            </a:r>
          </a:p>
        </p:txBody>
      </p:sp>
      <p:sp>
        <p:nvSpPr>
          <p:cNvPr id="3" name="Plassholder for tekst 2"/>
          <p:cNvSpPr>
            <a:spLocks noGrp="1"/>
          </p:cNvSpPr>
          <p:nvPr>
            <p:ph type="body" sz="quarter" idx="10"/>
          </p:nvPr>
        </p:nvSpPr>
        <p:spPr/>
        <p:txBody>
          <a:bodyPr/>
          <a:lstStyle/>
          <a:p>
            <a:r>
              <a:rPr lang="nb-NO" dirty="0"/>
              <a:t>Mike Resseler</a:t>
            </a:r>
          </a:p>
          <a:p>
            <a:r>
              <a:rPr lang="nb-NO" dirty="0"/>
              <a:t>Director, Product Management @ Veeam Software</a:t>
            </a:r>
          </a:p>
          <a:p>
            <a:r>
              <a:rPr lang="nb-NO" dirty="0"/>
              <a:t>@MikeResseler </a:t>
            </a:r>
          </a:p>
        </p:txBody>
      </p:sp>
    </p:spTree>
    <p:extLst>
      <p:ext uri="{BB962C8B-B14F-4D97-AF65-F5344CB8AC3E}">
        <p14:creationId xmlns:p14="http://schemas.microsoft.com/office/powerpoint/2010/main" val="21073436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5E6158-9B0F-4778-8531-861F4A5D7BE2}"/>
              </a:ext>
            </a:extLst>
          </p:cNvPr>
          <p:cNvSpPr>
            <a:spLocks noGrp="1"/>
          </p:cNvSpPr>
          <p:nvPr>
            <p:ph type="title"/>
          </p:nvPr>
        </p:nvSpPr>
        <p:spPr/>
        <p:txBody>
          <a:bodyPr/>
          <a:lstStyle/>
          <a:p>
            <a:r>
              <a:rPr lang="en-US" dirty="0"/>
              <a:t>More info</a:t>
            </a:r>
          </a:p>
        </p:txBody>
      </p:sp>
      <p:sp>
        <p:nvSpPr>
          <p:cNvPr id="3" name="Text Placeholder 2">
            <a:extLst>
              <a:ext uri="{FF2B5EF4-FFF2-40B4-BE49-F238E27FC236}">
                <a16:creationId xmlns:a16="http://schemas.microsoft.com/office/drawing/2014/main" id="{D724C403-E2CD-4E31-9BD0-2B3554678CC7}"/>
              </a:ext>
            </a:extLst>
          </p:cNvPr>
          <p:cNvSpPr>
            <a:spLocks noGrp="1"/>
          </p:cNvSpPr>
          <p:nvPr>
            <p:ph type="body" sz="quarter" idx="10"/>
          </p:nvPr>
        </p:nvSpPr>
        <p:spPr/>
        <p:txBody>
          <a:bodyPr/>
          <a:lstStyle/>
          <a:p>
            <a:r>
              <a:rPr lang="en-US" dirty="0"/>
              <a:t>Performance Counter</a:t>
            </a:r>
          </a:p>
          <a:p>
            <a:pPr marL="342900" indent="-342900">
              <a:buFont typeface="Arial" panose="020B0604020202020204" pitchFamily="34" charset="0"/>
              <a:buChar char="•"/>
            </a:pPr>
            <a:r>
              <a:rPr lang="en-US" sz="2000" dirty="0"/>
              <a:t>ReFS\Data allocations slow tier/sec ReFS\Metadata allocations slow tier/sec</a:t>
            </a:r>
          </a:p>
          <a:p>
            <a:r>
              <a:rPr lang="en-US" dirty="0"/>
              <a:t>Rotation Aggressiveness</a:t>
            </a:r>
          </a:p>
          <a:p>
            <a:pPr marL="342900" indent="-342900">
              <a:buFont typeface="Arial" panose="020B0604020202020204" pitchFamily="34" charset="0"/>
              <a:buChar char="•"/>
            </a:pPr>
            <a:r>
              <a:rPr lang="en-US" sz="2000" dirty="0"/>
              <a:t>Key: HKEY_LOCAL_MACHINE\System\</a:t>
            </a:r>
            <a:r>
              <a:rPr lang="en-US" sz="2000" dirty="0" err="1"/>
              <a:t>CurrentControlSet</a:t>
            </a:r>
            <a:r>
              <a:rPr lang="en-US" sz="2000" dirty="0"/>
              <a:t>\Policies</a:t>
            </a:r>
          </a:p>
          <a:p>
            <a:pPr marL="342900" indent="-342900">
              <a:buFont typeface="Arial" panose="020B0604020202020204" pitchFamily="34" charset="0"/>
              <a:buChar char="•"/>
            </a:pPr>
            <a:r>
              <a:rPr lang="en-US" sz="2000" dirty="0" err="1"/>
              <a:t>ValueName</a:t>
            </a:r>
            <a:r>
              <a:rPr lang="en-US" sz="2000" dirty="0"/>
              <a:t> (DWORD): </a:t>
            </a:r>
            <a:r>
              <a:rPr lang="en-US" sz="2000" dirty="0" err="1"/>
              <a:t>DataDestageSsdFillRatioThreshold</a:t>
            </a:r>
            <a:endParaRPr lang="en-US" sz="2000" dirty="0"/>
          </a:p>
          <a:p>
            <a:pPr marL="342900" indent="-342900">
              <a:buFont typeface="Arial" panose="020B0604020202020204" pitchFamily="34" charset="0"/>
              <a:buChar char="•"/>
            </a:pPr>
            <a:r>
              <a:rPr lang="en-US" sz="2000" dirty="0" err="1"/>
              <a:t>ValueType</a:t>
            </a:r>
            <a:r>
              <a:rPr lang="en-US" sz="2000" dirty="0"/>
              <a:t>: Percentage</a:t>
            </a:r>
          </a:p>
        </p:txBody>
      </p:sp>
    </p:spTree>
    <p:extLst>
      <p:ext uri="{BB962C8B-B14F-4D97-AF65-F5344CB8AC3E}">
        <p14:creationId xmlns:p14="http://schemas.microsoft.com/office/powerpoint/2010/main" val="2518570656"/>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Sparse VDL</a:t>
            </a:r>
          </a:p>
        </p:txBody>
      </p:sp>
      <p:sp>
        <p:nvSpPr>
          <p:cNvPr id="3" name="Text Placeholder 2"/>
          <p:cNvSpPr>
            <a:spLocks noGrp="1"/>
          </p:cNvSpPr>
          <p:nvPr>
            <p:ph type="body" sz="quarter" idx="10"/>
          </p:nvPr>
        </p:nvSpPr>
        <p:spPr/>
        <p:txBody>
          <a:bodyPr/>
          <a:lstStyle/>
          <a:p>
            <a:pPr marL="342900" indent="-342900">
              <a:buFont typeface="Arial" panose="020B0604020202020204" pitchFamily="34" charset="0"/>
              <a:buChar char="•"/>
            </a:pPr>
            <a:r>
              <a:rPr lang="en-US" dirty="0"/>
              <a:t>Sparse VDL = technique to zero files fast</a:t>
            </a:r>
          </a:p>
          <a:p>
            <a:pPr marL="342900" indent="-342900">
              <a:buFont typeface="Arial" panose="020B0604020202020204" pitchFamily="34" charset="0"/>
              <a:buChar char="•"/>
            </a:pPr>
            <a:r>
              <a:rPr lang="en-US" dirty="0"/>
              <a:t>What took previously minutes and hours now can be done in seconds</a:t>
            </a:r>
          </a:p>
        </p:txBody>
      </p:sp>
    </p:spTree>
    <p:extLst>
      <p:ext uri="{BB962C8B-B14F-4D97-AF65-F5344CB8AC3E}">
        <p14:creationId xmlns:p14="http://schemas.microsoft.com/office/powerpoint/2010/main" val="3738247774"/>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a:t>
            </a:r>
          </a:p>
        </p:txBody>
      </p:sp>
      <p:sp>
        <p:nvSpPr>
          <p:cNvPr id="3" name="Text Placeholder 2"/>
          <p:cNvSpPr>
            <a:spLocks noGrp="1"/>
          </p:cNvSpPr>
          <p:nvPr>
            <p:ph type="body" sz="quarter" idx="10"/>
          </p:nvPr>
        </p:nvSpPr>
        <p:spPr/>
        <p:txBody>
          <a:bodyPr/>
          <a:lstStyle/>
          <a:p>
            <a:endParaRPr lang="en-US"/>
          </a:p>
        </p:txBody>
      </p:sp>
      <p:pic>
        <p:nvPicPr>
          <p:cNvPr id="4" name="VHDCreation">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79512" y="100975"/>
            <a:ext cx="8784976" cy="4941550"/>
          </a:xfrm>
          <a:prstGeom prst="rect">
            <a:avLst/>
          </a:prstGeom>
        </p:spPr>
      </p:pic>
    </p:spTree>
    <p:extLst>
      <p:ext uri="{BB962C8B-B14F-4D97-AF65-F5344CB8AC3E}">
        <p14:creationId xmlns:p14="http://schemas.microsoft.com/office/powerpoint/2010/main" val="1846869709"/>
      </p:ext>
    </p:extLst>
  </p:cSld>
  <p:clrMapOvr>
    <a:masterClrMapping/>
  </p:clrMapOvr>
  <p:transition>
    <p:fade/>
  </p:transition>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fullScrn="1">
              <p:cMediaNode vol="80000">
                <p:cTn id="7" fill="hold" display="0">
                  <p:stCondLst>
                    <p:cond delay="indefinite"/>
                  </p:stCondLst>
                </p:cTn>
                <p:tgtEl>
                  <p:spTgt spid="4"/>
                </p:tgtEl>
              </p:cMediaNode>
            </p:video>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Block Cloning</a:t>
            </a:r>
          </a:p>
        </p:txBody>
      </p:sp>
      <p:sp>
        <p:nvSpPr>
          <p:cNvPr id="3" name="Text Placeholder 2"/>
          <p:cNvSpPr>
            <a:spLocks noGrp="1"/>
          </p:cNvSpPr>
          <p:nvPr>
            <p:ph type="body" sz="quarter" idx="10"/>
          </p:nvPr>
        </p:nvSpPr>
        <p:spPr/>
        <p:txBody>
          <a:bodyPr/>
          <a:lstStyle/>
          <a:p>
            <a:pPr marL="342900" indent="-342900">
              <a:buFont typeface="Arial" panose="020B0604020202020204" pitchFamily="34" charset="0"/>
              <a:buChar char="•"/>
            </a:pPr>
            <a:r>
              <a:rPr lang="en-US" dirty="0"/>
              <a:t>performs copies as a low-cost metadata operation </a:t>
            </a:r>
          </a:p>
          <a:p>
            <a:pPr marL="342900" indent="-342900">
              <a:buFont typeface="Arial" panose="020B0604020202020204" pitchFamily="34" charset="0"/>
              <a:buChar char="•"/>
            </a:pPr>
            <a:r>
              <a:rPr lang="en-US" dirty="0"/>
              <a:t>ReFS enables multiple files to share the same logical clusters (physical locations on a volume)</a:t>
            </a:r>
          </a:p>
          <a:p>
            <a:pPr marL="342900" indent="-342900">
              <a:buFont typeface="Arial" panose="020B0604020202020204" pitchFamily="34" charset="0"/>
              <a:buChar char="•"/>
            </a:pPr>
            <a:endParaRPr lang="en-US" dirty="0"/>
          </a:p>
        </p:txBody>
      </p:sp>
    </p:spTree>
    <p:extLst>
      <p:ext uri="{BB962C8B-B14F-4D97-AF65-F5344CB8AC3E}">
        <p14:creationId xmlns:p14="http://schemas.microsoft.com/office/powerpoint/2010/main" val="4036260761"/>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411760" y="1275606"/>
            <a:ext cx="4295125" cy="2376264"/>
          </a:xfrm>
          <a:prstGeom prst="rect">
            <a:avLst/>
          </a:prstGeom>
        </p:spPr>
      </p:pic>
      <p:sp>
        <p:nvSpPr>
          <p:cNvPr id="5" name="Title 4"/>
          <p:cNvSpPr>
            <a:spLocks noGrp="1"/>
          </p:cNvSpPr>
          <p:nvPr>
            <p:ph type="title"/>
          </p:nvPr>
        </p:nvSpPr>
        <p:spPr/>
        <p:txBody>
          <a:bodyPr/>
          <a:lstStyle/>
          <a:p>
            <a:r>
              <a:rPr lang="en-US" dirty="0"/>
              <a:t>How does it work</a:t>
            </a:r>
          </a:p>
        </p:txBody>
      </p:sp>
    </p:spTree>
    <p:extLst>
      <p:ext uri="{BB962C8B-B14F-4D97-AF65-F5344CB8AC3E}">
        <p14:creationId xmlns:p14="http://schemas.microsoft.com/office/powerpoint/2010/main" val="173758274"/>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414016" y="1280160"/>
            <a:ext cx="4317522" cy="2377440"/>
          </a:xfrm>
          <a:prstGeom prst="rect">
            <a:avLst/>
          </a:prstGeom>
        </p:spPr>
      </p:pic>
      <p:sp>
        <p:nvSpPr>
          <p:cNvPr id="3" name="Title 2"/>
          <p:cNvSpPr>
            <a:spLocks noGrp="1"/>
          </p:cNvSpPr>
          <p:nvPr>
            <p:ph type="title"/>
          </p:nvPr>
        </p:nvSpPr>
        <p:spPr/>
        <p:txBody>
          <a:bodyPr/>
          <a:lstStyle/>
          <a:p>
            <a:r>
              <a:rPr lang="en-US" dirty="0"/>
              <a:t>How does it work</a:t>
            </a:r>
          </a:p>
        </p:txBody>
      </p:sp>
    </p:spTree>
    <p:extLst>
      <p:ext uri="{BB962C8B-B14F-4D97-AF65-F5344CB8AC3E}">
        <p14:creationId xmlns:p14="http://schemas.microsoft.com/office/powerpoint/2010/main" val="1108171559"/>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414016" y="1280160"/>
            <a:ext cx="4358643" cy="2377440"/>
          </a:xfrm>
          <a:prstGeom prst="rect">
            <a:avLst/>
          </a:prstGeom>
        </p:spPr>
      </p:pic>
      <p:sp>
        <p:nvSpPr>
          <p:cNvPr id="3" name="Title 2"/>
          <p:cNvSpPr>
            <a:spLocks noGrp="1"/>
          </p:cNvSpPr>
          <p:nvPr>
            <p:ph type="title"/>
          </p:nvPr>
        </p:nvSpPr>
        <p:spPr/>
        <p:txBody>
          <a:bodyPr/>
          <a:lstStyle/>
          <a:p>
            <a:r>
              <a:rPr lang="en-US" dirty="0"/>
              <a:t>How does it work</a:t>
            </a:r>
          </a:p>
        </p:txBody>
      </p:sp>
    </p:spTree>
    <p:extLst>
      <p:ext uri="{BB962C8B-B14F-4D97-AF65-F5344CB8AC3E}">
        <p14:creationId xmlns:p14="http://schemas.microsoft.com/office/powerpoint/2010/main" val="4068941293"/>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Block Cloning Examples</a:t>
            </a:r>
          </a:p>
        </p:txBody>
      </p:sp>
    </p:spTree>
    <p:extLst>
      <p:ext uri="{BB962C8B-B14F-4D97-AF65-F5344CB8AC3E}">
        <p14:creationId xmlns:p14="http://schemas.microsoft.com/office/powerpoint/2010/main" val="14540493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Hyper-V Example</a:t>
            </a:r>
          </a:p>
        </p:txBody>
      </p:sp>
      <p:pic>
        <p:nvPicPr>
          <p:cNvPr id="5" name="VHDMerge">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79512" y="60471"/>
            <a:ext cx="8856984" cy="4982054"/>
          </a:xfrm>
          <a:prstGeom prst="rect">
            <a:avLst/>
          </a:prstGeom>
        </p:spPr>
      </p:pic>
    </p:spTree>
    <p:extLst>
      <p:ext uri="{BB962C8B-B14F-4D97-AF65-F5344CB8AC3E}">
        <p14:creationId xmlns:p14="http://schemas.microsoft.com/office/powerpoint/2010/main" val="3123930071"/>
      </p:ext>
    </p:extLst>
  </p:cSld>
  <p:clrMapOvr>
    <a:masterClrMapping/>
  </p:clrMapOvr>
  <p:transition>
    <p:fade/>
  </p:transition>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fullScrn="1">
              <p:cMediaNode vol="80000">
                <p:cTn id="7" fill="hold" display="0">
                  <p:stCondLst>
                    <p:cond delay="indefinite"/>
                  </p:stCondLst>
                </p:cTn>
                <p:tgtEl>
                  <p:spTgt spid="5"/>
                </p:tgtEl>
              </p:cMediaNode>
            </p:video>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TextBox 57"/>
          <p:cNvSpPr txBox="1"/>
          <p:nvPr/>
        </p:nvSpPr>
        <p:spPr>
          <a:xfrm>
            <a:off x="7076627" y="3205039"/>
            <a:ext cx="1694738" cy="553998"/>
          </a:xfrm>
          <a:prstGeom prst="rect">
            <a:avLst/>
          </a:prstGeom>
          <a:noFill/>
        </p:spPr>
        <p:txBody>
          <a:bodyPr wrap="square" rtlCol="0">
            <a:spAutoFit/>
          </a:bodyPr>
          <a:lstStyle/>
          <a:p>
            <a:pPr algn="ctr"/>
            <a:r>
              <a:rPr lang="en-US" sz="1500" dirty="0">
                <a:solidFill>
                  <a:schemeClr val="tx1">
                    <a:lumMod val="65000"/>
                    <a:lumOff val="35000"/>
                  </a:schemeClr>
                </a:solidFill>
                <a:latin typeface="Arial" panose="020B0604020202020204" pitchFamily="34" charset="0"/>
                <a:ea typeface="Myriad Pro" charset="0"/>
                <a:cs typeface="Arial" panose="020B0604020202020204" pitchFamily="34" charset="0"/>
              </a:rPr>
              <a:t>Backup Repository</a:t>
            </a:r>
          </a:p>
        </p:txBody>
      </p:sp>
      <p:sp>
        <p:nvSpPr>
          <p:cNvPr id="74" name="TextBox 73"/>
          <p:cNvSpPr txBox="1"/>
          <p:nvPr/>
        </p:nvSpPr>
        <p:spPr>
          <a:xfrm>
            <a:off x="7232219" y="1475237"/>
            <a:ext cx="1374972" cy="323165"/>
          </a:xfrm>
          <a:prstGeom prst="rect">
            <a:avLst/>
          </a:prstGeom>
          <a:noFill/>
        </p:spPr>
        <p:txBody>
          <a:bodyPr wrap="square" rtlCol="0">
            <a:spAutoFit/>
          </a:bodyPr>
          <a:lstStyle/>
          <a:p>
            <a:pPr algn="ctr"/>
            <a:r>
              <a:rPr lang="en-US" sz="1500" b="1" dirty="0">
                <a:solidFill>
                  <a:srgbClr val="54B948"/>
                </a:solidFill>
                <a:latin typeface="Arial" panose="020B0604020202020204" pitchFamily="34" charset="0"/>
                <a:ea typeface="Myriad Pro" charset="0"/>
                <a:cs typeface="Arial" panose="020B0604020202020204" pitchFamily="34" charset="0"/>
              </a:rPr>
              <a:t>60%</a:t>
            </a:r>
          </a:p>
        </p:txBody>
      </p:sp>
      <p:grpSp>
        <p:nvGrpSpPr>
          <p:cNvPr id="2" name="Group 1"/>
          <p:cNvGrpSpPr/>
          <p:nvPr/>
        </p:nvGrpSpPr>
        <p:grpSpPr>
          <a:xfrm>
            <a:off x="598360" y="1476970"/>
            <a:ext cx="854049" cy="2051929"/>
            <a:chOff x="797061" y="1969086"/>
            <a:chExt cx="1138893" cy="2736294"/>
          </a:xfrm>
        </p:grpSpPr>
        <p:grpSp>
          <p:nvGrpSpPr>
            <p:cNvPr id="69" name="Group 68"/>
            <p:cNvGrpSpPr/>
            <p:nvPr/>
          </p:nvGrpSpPr>
          <p:grpSpPr>
            <a:xfrm>
              <a:off x="802785" y="2406923"/>
              <a:ext cx="1133169" cy="2298457"/>
              <a:chOff x="802785" y="2406923"/>
              <a:chExt cx="1133169" cy="2298457"/>
            </a:xfrm>
          </p:grpSpPr>
          <p:grpSp>
            <p:nvGrpSpPr>
              <p:cNvPr id="41" name="Group 40"/>
              <p:cNvGrpSpPr/>
              <p:nvPr/>
            </p:nvGrpSpPr>
            <p:grpSpPr>
              <a:xfrm>
                <a:off x="802785" y="2406923"/>
                <a:ext cx="1133169" cy="622503"/>
                <a:chOff x="635871" y="2399666"/>
                <a:chExt cx="1133169" cy="622503"/>
              </a:xfrm>
            </p:grpSpPr>
            <p:sp>
              <p:nvSpPr>
                <p:cNvPr id="3" name="Round Same Side Corner Rectangle 2"/>
                <p:cNvSpPr/>
                <p:nvPr/>
              </p:nvSpPr>
              <p:spPr>
                <a:xfrm>
                  <a:off x="635871" y="2399666"/>
                  <a:ext cx="1133169" cy="622503"/>
                </a:xfrm>
                <a:prstGeom prst="round2SameRect">
                  <a:avLst/>
                </a:prstGeom>
                <a:solidFill>
                  <a:srgbClr val="00B9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Arial" panose="020B0604020202020204" pitchFamily="34" charset="0"/>
                  </a:endParaRPr>
                </a:p>
              </p:txBody>
            </p:sp>
            <p:sp>
              <p:nvSpPr>
                <p:cNvPr id="28" name="TextBox 27"/>
                <p:cNvSpPr txBox="1"/>
                <p:nvPr/>
              </p:nvSpPr>
              <p:spPr>
                <a:xfrm>
                  <a:off x="635871" y="2480085"/>
                  <a:ext cx="1133169" cy="492513"/>
                </a:xfrm>
                <a:prstGeom prst="rect">
                  <a:avLst/>
                </a:prstGeom>
                <a:solidFill>
                  <a:srgbClr val="00B9F0"/>
                </a:solidFill>
              </p:spPr>
              <p:txBody>
                <a:bodyPr wrap="square" rtlCol="0">
                  <a:spAutoFit/>
                </a:bodyPr>
                <a:lstStyle/>
                <a:p>
                  <a:pPr algn="ctr"/>
                  <a:r>
                    <a:rPr lang="en-US" dirty="0">
                      <a:solidFill>
                        <a:schemeClr val="bg1"/>
                      </a:solidFill>
                      <a:latin typeface="Arial" panose="020B0604020202020204" pitchFamily="34" charset="0"/>
                      <a:ea typeface="Myriad Pro" charset="0"/>
                      <a:cs typeface="Arial" panose="020B0604020202020204" pitchFamily="34" charset="0"/>
                    </a:rPr>
                    <a:t>A0</a:t>
                  </a:r>
                  <a:endParaRPr lang="en-US" sz="2100" dirty="0">
                    <a:solidFill>
                      <a:schemeClr val="bg1"/>
                    </a:solidFill>
                    <a:latin typeface="Arial" panose="020B0604020202020204" pitchFamily="34" charset="0"/>
                    <a:ea typeface="Myriad Pro" charset="0"/>
                    <a:cs typeface="Arial" panose="020B0604020202020204" pitchFamily="34" charset="0"/>
                  </a:endParaRPr>
                </a:p>
              </p:txBody>
            </p:sp>
          </p:grpSp>
          <p:grpSp>
            <p:nvGrpSpPr>
              <p:cNvPr id="43" name="Group 42"/>
              <p:cNvGrpSpPr/>
              <p:nvPr/>
            </p:nvGrpSpPr>
            <p:grpSpPr>
              <a:xfrm>
                <a:off x="802786" y="3029426"/>
                <a:ext cx="1133168" cy="622503"/>
                <a:chOff x="635872" y="3022169"/>
                <a:chExt cx="1133168" cy="622503"/>
              </a:xfrm>
            </p:grpSpPr>
            <p:sp>
              <p:nvSpPr>
                <p:cNvPr id="22" name="Rectangle 21"/>
                <p:cNvSpPr/>
                <p:nvPr/>
              </p:nvSpPr>
              <p:spPr>
                <a:xfrm>
                  <a:off x="635872" y="3022169"/>
                  <a:ext cx="1133168" cy="622503"/>
                </a:xfrm>
                <a:prstGeom prst="rect">
                  <a:avLst/>
                </a:prstGeom>
                <a:solidFill>
                  <a:srgbClr val="6671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Arial" panose="020B0604020202020204" pitchFamily="34" charset="0"/>
                  </a:endParaRPr>
                </a:p>
              </p:txBody>
            </p:sp>
            <p:sp>
              <p:nvSpPr>
                <p:cNvPr id="30" name="TextBox 29"/>
                <p:cNvSpPr txBox="1"/>
                <p:nvPr/>
              </p:nvSpPr>
              <p:spPr>
                <a:xfrm>
                  <a:off x="635872" y="3096262"/>
                  <a:ext cx="1127445" cy="492513"/>
                </a:xfrm>
                <a:prstGeom prst="rect">
                  <a:avLst/>
                </a:prstGeom>
                <a:solidFill>
                  <a:srgbClr val="667188"/>
                </a:solidFill>
              </p:spPr>
              <p:txBody>
                <a:bodyPr wrap="square" rtlCol="0">
                  <a:spAutoFit/>
                </a:bodyPr>
                <a:lstStyle/>
                <a:p>
                  <a:pPr algn="ctr"/>
                  <a:r>
                    <a:rPr lang="en-US" dirty="0">
                      <a:solidFill>
                        <a:schemeClr val="bg1"/>
                      </a:solidFill>
                      <a:latin typeface="Arial" panose="020B0604020202020204" pitchFamily="34" charset="0"/>
                      <a:ea typeface="Myriad Pro" charset="0"/>
                      <a:cs typeface="Arial" panose="020B0604020202020204" pitchFamily="34" charset="0"/>
                    </a:rPr>
                    <a:t>B0</a:t>
                  </a:r>
                  <a:endParaRPr lang="en-US" sz="2100" dirty="0">
                    <a:solidFill>
                      <a:schemeClr val="bg1"/>
                    </a:solidFill>
                    <a:latin typeface="Arial" panose="020B0604020202020204" pitchFamily="34" charset="0"/>
                    <a:ea typeface="Myriad Pro" charset="0"/>
                    <a:cs typeface="Arial" panose="020B0604020202020204" pitchFamily="34" charset="0"/>
                  </a:endParaRPr>
                </a:p>
              </p:txBody>
            </p:sp>
          </p:grpSp>
          <p:grpSp>
            <p:nvGrpSpPr>
              <p:cNvPr id="44" name="Group 43"/>
              <p:cNvGrpSpPr/>
              <p:nvPr/>
            </p:nvGrpSpPr>
            <p:grpSpPr>
              <a:xfrm>
                <a:off x="802785" y="3651929"/>
                <a:ext cx="1133169" cy="622503"/>
                <a:chOff x="635871" y="3644672"/>
                <a:chExt cx="1133169" cy="622503"/>
              </a:xfrm>
            </p:grpSpPr>
            <p:sp>
              <p:nvSpPr>
                <p:cNvPr id="25" name="Round Same Side Corner Rectangle 24"/>
                <p:cNvSpPr/>
                <p:nvPr/>
              </p:nvSpPr>
              <p:spPr>
                <a:xfrm flipV="1">
                  <a:off x="635872" y="3644672"/>
                  <a:ext cx="1133168" cy="622503"/>
                </a:xfrm>
                <a:prstGeom prst="round2SameRect">
                  <a:avLst/>
                </a:prstGeom>
                <a:solidFill>
                  <a:srgbClr val="8CC8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Arial" panose="020B0604020202020204" pitchFamily="34" charset="0"/>
                  </a:endParaRPr>
                </a:p>
              </p:txBody>
            </p:sp>
            <p:sp>
              <p:nvSpPr>
                <p:cNvPr id="31" name="TextBox 30"/>
                <p:cNvSpPr txBox="1"/>
                <p:nvPr/>
              </p:nvSpPr>
              <p:spPr>
                <a:xfrm>
                  <a:off x="635871" y="3718765"/>
                  <a:ext cx="1127446" cy="492513"/>
                </a:xfrm>
                <a:prstGeom prst="rect">
                  <a:avLst/>
                </a:prstGeom>
                <a:solidFill>
                  <a:srgbClr val="8CC83C"/>
                </a:solidFill>
              </p:spPr>
              <p:txBody>
                <a:bodyPr wrap="square" rtlCol="0">
                  <a:spAutoFit/>
                </a:bodyPr>
                <a:lstStyle/>
                <a:p>
                  <a:pPr algn="ctr"/>
                  <a:r>
                    <a:rPr lang="en-US" dirty="0">
                      <a:solidFill>
                        <a:schemeClr val="bg1"/>
                      </a:solidFill>
                      <a:latin typeface="Arial" panose="020B0604020202020204" pitchFamily="34" charset="0"/>
                      <a:ea typeface="Myriad Pro" charset="0"/>
                      <a:cs typeface="Arial" panose="020B0604020202020204" pitchFamily="34" charset="0"/>
                    </a:rPr>
                    <a:t>C0</a:t>
                  </a:r>
                  <a:endParaRPr lang="en-US" sz="2100" dirty="0">
                    <a:solidFill>
                      <a:schemeClr val="bg1"/>
                    </a:solidFill>
                    <a:latin typeface="Arial" panose="020B0604020202020204" pitchFamily="34" charset="0"/>
                    <a:ea typeface="Myriad Pro" charset="0"/>
                    <a:cs typeface="Arial" panose="020B0604020202020204" pitchFamily="34" charset="0"/>
                  </a:endParaRPr>
                </a:p>
              </p:txBody>
            </p:sp>
          </p:grpSp>
          <p:sp>
            <p:nvSpPr>
              <p:cNvPr id="54" name="TextBox 53"/>
              <p:cNvSpPr txBox="1"/>
              <p:nvPr/>
            </p:nvSpPr>
            <p:spPr>
              <a:xfrm>
                <a:off x="836132" y="4274432"/>
                <a:ext cx="1059941" cy="430948"/>
              </a:xfrm>
              <a:prstGeom prst="rect">
                <a:avLst/>
              </a:prstGeom>
              <a:noFill/>
            </p:spPr>
            <p:txBody>
              <a:bodyPr wrap="square" rtlCol="0">
                <a:spAutoFit/>
              </a:bodyPr>
              <a:lstStyle/>
              <a:p>
                <a:pPr algn="ctr"/>
                <a:r>
                  <a:rPr lang="en-US" sz="1500" dirty="0">
                    <a:solidFill>
                      <a:schemeClr val="tx1">
                        <a:lumMod val="65000"/>
                        <a:lumOff val="35000"/>
                      </a:schemeClr>
                    </a:solidFill>
                    <a:latin typeface="Arial" panose="020B0604020202020204" pitchFamily="34" charset="0"/>
                    <a:ea typeface="Myriad Pro" charset="0"/>
                    <a:cs typeface="Arial" panose="020B0604020202020204" pitchFamily="34" charset="0"/>
                  </a:rPr>
                  <a:t>.</a:t>
                </a:r>
                <a:r>
                  <a:rPr lang="en-US" sz="1500" dirty="0" err="1">
                    <a:solidFill>
                      <a:schemeClr val="tx1">
                        <a:lumMod val="65000"/>
                        <a:lumOff val="35000"/>
                      </a:schemeClr>
                    </a:solidFill>
                    <a:latin typeface="Arial" panose="020B0604020202020204" pitchFamily="34" charset="0"/>
                    <a:ea typeface="Myriad Pro" charset="0"/>
                    <a:cs typeface="Arial" panose="020B0604020202020204" pitchFamily="34" charset="0"/>
                  </a:rPr>
                  <a:t>vbk</a:t>
                </a:r>
                <a:r>
                  <a:rPr lang="en-US" sz="1500" dirty="0">
                    <a:solidFill>
                      <a:schemeClr val="tx1">
                        <a:lumMod val="65000"/>
                        <a:lumOff val="35000"/>
                      </a:schemeClr>
                    </a:solidFill>
                    <a:latin typeface="Arial" panose="020B0604020202020204" pitchFamily="34" charset="0"/>
                    <a:ea typeface="Myriad Pro" charset="0"/>
                    <a:cs typeface="Arial" panose="020B0604020202020204" pitchFamily="34" charset="0"/>
                  </a:rPr>
                  <a:t> 1</a:t>
                </a:r>
              </a:p>
            </p:txBody>
          </p:sp>
        </p:grpSp>
        <p:sp>
          <p:nvSpPr>
            <p:cNvPr id="86" name="TextBox 85"/>
            <p:cNvSpPr txBox="1"/>
            <p:nvPr/>
          </p:nvSpPr>
          <p:spPr>
            <a:xfrm>
              <a:off x="797061" y="1969086"/>
              <a:ext cx="1133170" cy="307820"/>
            </a:xfrm>
            <a:prstGeom prst="rect">
              <a:avLst/>
            </a:prstGeom>
            <a:noFill/>
          </p:spPr>
          <p:txBody>
            <a:bodyPr wrap="square" rtlCol="0">
              <a:spAutoFit/>
            </a:bodyPr>
            <a:lstStyle/>
            <a:p>
              <a:pPr algn="ctr"/>
              <a:r>
                <a:rPr lang="en-US" sz="900" dirty="0">
                  <a:solidFill>
                    <a:schemeClr val="tx1">
                      <a:lumMod val="65000"/>
                      <a:lumOff val="35000"/>
                    </a:schemeClr>
                  </a:solidFill>
                  <a:latin typeface="Arial" panose="020B0604020202020204" pitchFamily="34" charset="0"/>
                  <a:ea typeface="Myriad Pro" charset="0"/>
                  <a:cs typeface="Arial" panose="020B0604020202020204" pitchFamily="34" charset="0"/>
                </a:rPr>
                <a:t>Full Backup</a:t>
              </a:r>
            </a:p>
          </p:txBody>
        </p:sp>
      </p:grpSp>
      <p:grpSp>
        <p:nvGrpSpPr>
          <p:cNvPr id="5" name="Group 4"/>
          <p:cNvGrpSpPr/>
          <p:nvPr/>
        </p:nvGrpSpPr>
        <p:grpSpPr>
          <a:xfrm>
            <a:off x="1810135" y="1407730"/>
            <a:ext cx="2255753" cy="2121170"/>
            <a:chOff x="2412989" y="1876752"/>
            <a:chExt cx="3008097" cy="2828628"/>
          </a:xfrm>
        </p:grpSpPr>
        <p:sp>
          <p:nvSpPr>
            <p:cNvPr id="87" name="TextBox 86"/>
            <p:cNvSpPr txBox="1"/>
            <p:nvPr/>
          </p:nvSpPr>
          <p:spPr>
            <a:xfrm>
              <a:off x="3915606" y="1876752"/>
              <a:ext cx="1505480" cy="492513"/>
            </a:xfrm>
            <a:prstGeom prst="rect">
              <a:avLst/>
            </a:prstGeom>
            <a:noFill/>
          </p:spPr>
          <p:txBody>
            <a:bodyPr wrap="square" rtlCol="0">
              <a:spAutoFit/>
            </a:bodyPr>
            <a:lstStyle/>
            <a:p>
              <a:pPr algn="ctr"/>
              <a:r>
                <a:rPr lang="en-US" sz="900" dirty="0">
                  <a:solidFill>
                    <a:schemeClr val="tx1">
                      <a:lumMod val="65000"/>
                      <a:lumOff val="35000"/>
                    </a:schemeClr>
                  </a:solidFill>
                  <a:latin typeface="Arial" panose="020B0604020202020204" pitchFamily="34" charset="0"/>
                  <a:ea typeface="Myriad Pro" charset="0"/>
                  <a:cs typeface="Arial" panose="020B0604020202020204" pitchFamily="34" charset="0"/>
                </a:rPr>
                <a:t>Incremental Backups</a:t>
              </a:r>
            </a:p>
          </p:txBody>
        </p:sp>
        <p:grpSp>
          <p:nvGrpSpPr>
            <p:cNvPr id="4" name="Group 3"/>
            <p:cNvGrpSpPr/>
            <p:nvPr/>
          </p:nvGrpSpPr>
          <p:grpSpPr>
            <a:xfrm>
              <a:off x="2412989" y="2405994"/>
              <a:ext cx="1133169" cy="2299386"/>
              <a:chOff x="2412989" y="2405994"/>
              <a:chExt cx="1133169" cy="2299386"/>
            </a:xfrm>
          </p:grpSpPr>
          <p:sp>
            <p:nvSpPr>
              <p:cNvPr id="55" name="TextBox 54"/>
              <p:cNvSpPr txBox="1"/>
              <p:nvPr/>
            </p:nvSpPr>
            <p:spPr>
              <a:xfrm>
                <a:off x="2449604" y="4274432"/>
                <a:ext cx="1059943" cy="430948"/>
              </a:xfrm>
              <a:prstGeom prst="rect">
                <a:avLst/>
              </a:prstGeom>
              <a:noFill/>
            </p:spPr>
            <p:txBody>
              <a:bodyPr wrap="square" rtlCol="0">
                <a:spAutoFit/>
              </a:bodyPr>
              <a:lstStyle/>
              <a:p>
                <a:pPr algn="ctr"/>
                <a:r>
                  <a:rPr lang="en-US" sz="1500" dirty="0">
                    <a:solidFill>
                      <a:schemeClr val="tx1">
                        <a:lumMod val="65000"/>
                        <a:lumOff val="35000"/>
                      </a:schemeClr>
                    </a:solidFill>
                    <a:latin typeface="Arial" panose="020B0604020202020204" pitchFamily="34" charset="0"/>
                    <a:ea typeface="Myriad Pro" charset="0"/>
                    <a:cs typeface="Arial" panose="020B0604020202020204" pitchFamily="34" charset="0"/>
                  </a:rPr>
                  <a:t>.</a:t>
                </a:r>
                <a:r>
                  <a:rPr lang="en-US" sz="1500" dirty="0" err="1">
                    <a:solidFill>
                      <a:schemeClr val="tx1">
                        <a:lumMod val="65000"/>
                        <a:lumOff val="35000"/>
                      </a:schemeClr>
                    </a:solidFill>
                    <a:latin typeface="Arial" panose="020B0604020202020204" pitchFamily="34" charset="0"/>
                    <a:ea typeface="Myriad Pro" charset="0"/>
                    <a:cs typeface="Arial" panose="020B0604020202020204" pitchFamily="34" charset="0"/>
                  </a:rPr>
                  <a:t>vib</a:t>
                </a:r>
                <a:r>
                  <a:rPr lang="en-US" sz="1500" dirty="0">
                    <a:solidFill>
                      <a:schemeClr val="tx1">
                        <a:lumMod val="65000"/>
                        <a:lumOff val="35000"/>
                      </a:schemeClr>
                    </a:solidFill>
                    <a:latin typeface="Arial" panose="020B0604020202020204" pitchFamily="34" charset="0"/>
                    <a:ea typeface="Myriad Pro" charset="0"/>
                    <a:cs typeface="Arial" panose="020B0604020202020204" pitchFamily="34" charset="0"/>
                  </a:rPr>
                  <a:t> 1</a:t>
                </a:r>
              </a:p>
            </p:txBody>
          </p:sp>
          <p:grpSp>
            <p:nvGrpSpPr>
              <p:cNvPr id="79" name="Group 78"/>
              <p:cNvGrpSpPr/>
              <p:nvPr/>
            </p:nvGrpSpPr>
            <p:grpSpPr>
              <a:xfrm>
                <a:off x="2412989" y="2405994"/>
                <a:ext cx="1133169" cy="622503"/>
                <a:chOff x="635871" y="2399666"/>
                <a:chExt cx="1133169" cy="622503"/>
              </a:xfrm>
            </p:grpSpPr>
            <p:sp>
              <p:nvSpPr>
                <p:cNvPr id="80" name="Round Same Side Corner Rectangle 79"/>
                <p:cNvSpPr/>
                <p:nvPr/>
              </p:nvSpPr>
              <p:spPr>
                <a:xfrm>
                  <a:off x="635871" y="2399666"/>
                  <a:ext cx="1133169" cy="622503"/>
                </a:xfrm>
                <a:prstGeom prst="round2SameRect">
                  <a:avLst/>
                </a:prstGeom>
                <a:solidFill>
                  <a:srgbClr val="00B9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Arial" panose="020B0604020202020204" pitchFamily="34" charset="0"/>
                  </a:endParaRPr>
                </a:p>
              </p:txBody>
            </p:sp>
            <p:sp>
              <p:nvSpPr>
                <p:cNvPr id="81" name="TextBox 80"/>
                <p:cNvSpPr txBox="1"/>
                <p:nvPr/>
              </p:nvSpPr>
              <p:spPr>
                <a:xfrm>
                  <a:off x="635871" y="2480085"/>
                  <a:ext cx="1133169" cy="492513"/>
                </a:xfrm>
                <a:prstGeom prst="rect">
                  <a:avLst/>
                </a:prstGeom>
                <a:solidFill>
                  <a:srgbClr val="00B9F0"/>
                </a:solidFill>
              </p:spPr>
              <p:txBody>
                <a:bodyPr wrap="square" rtlCol="0">
                  <a:spAutoFit/>
                </a:bodyPr>
                <a:lstStyle/>
                <a:p>
                  <a:pPr algn="ctr"/>
                  <a:r>
                    <a:rPr lang="en-US" dirty="0">
                      <a:solidFill>
                        <a:schemeClr val="bg1"/>
                      </a:solidFill>
                      <a:latin typeface="Arial" panose="020B0604020202020204" pitchFamily="34" charset="0"/>
                      <a:ea typeface="Myriad Pro" charset="0"/>
                      <a:cs typeface="Arial" panose="020B0604020202020204" pitchFamily="34" charset="0"/>
                    </a:rPr>
                    <a:t>A1</a:t>
                  </a:r>
                  <a:endParaRPr lang="en-US" sz="2100" dirty="0">
                    <a:solidFill>
                      <a:schemeClr val="bg1"/>
                    </a:solidFill>
                    <a:latin typeface="Arial" panose="020B0604020202020204" pitchFamily="34" charset="0"/>
                    <a:ea typeface="Myriad Pro" charset="0"/>
                    <a:cs typeface="Arial" panose="020B0604020202020204" pitchFamily="34" charset="0"/>
                  </a:endParaRPr>
                </a:p>
              </p:txBody>
            </p:sp>
          </p:grpSp>
        </p:grpSp>
      </p:grpSp>
      <p:grpSp>
        <p:nvGrpSpPr>
          <p:cNvPr id="7" name="Group 6"/>
          <p:cNvGrpSpPr/>
          <p:nvPr/>
        </p:nvGrpSpPr>
        <p:grpSpPr>
          <a:xfrm>
            <a:off x="4292794" y="2738923"/>
            <a:ext cx="849755" cy="789281"/>
            <a:chOff x="5723673" y="3651928"/>
            <a:chExt cx="1133168" cy="1052524"/>
          </a:xfrm>
        </p:grpSpPr>
        <p:sp>
          <p:nvSpPr>
            <p:cNvPr id="57" name="TextBox 56"/>
            <p:cNvSpPr txBox="1"/>
            <p:nvPr/>
          </p:nvSpPr>
          <p:spPr>
            <a:xfrm>
              <a:off x="5786078" y="4273504"/>
              <a:ext cx="1059943" cy="430948"/>
            </a:xfrm>
            <a:prstGeom prst="rect">
              <a:avLst/>
            </a:prstGeom>
            <a:noFill/>
          </p:spPr>
          <p:txBody>
            <a:bodyPr wrap="square" rtlCol="0">
              <a:spAutoFit/>
            </a:bodyPr>
            <a:lstStyle/>
            <a:p>
              <a:pPr algn="ctr"/>
              <a:r>
                <a:rPr lang="en-US" sz="1500" dirty="0">
                  <a:solidFill>
                    <a:schemeClr val="tx1">
                      <a:lumMod val="65000"/>
                      <a:lumOff val="35000"/>
                    </a:schemeClr>
                  </a:solidFill>
                  <a:latin typeface="Arial" panose="020B0604020202020204" pitchFamily="34" charset="0"/>
                  <a:ea typeface="Myriad Pro" charset="0"/>
                  <a:cs typeface="Arial" panose="020B0604020202020204" pitchFamily="34" charset="0"/>
                </a:rPr>
                <a:t>.</a:t>
              </a:r>
              <a:r>
                <a:rPr lang="en-US" sz="1500" dirty="0" err="1">
                  <a:solidFill>
                    <a:schemeClr val="tx1">
                      <a:lumMod val="65000"/>
                      <a:lumOff val="35000"/>
                    </a:schemeClr>
                  </a:solidFill>
                  <a:latin typeface="Arial" panose="020B0604020202020204" pitchFamily="34" charset="0"/>
                  <a:ea typeface="Myriad Pro" charset="0"/>
                  <a:cs typeface="Arial" panose="020B0604020202020204" pitchFamily="34" charset="0"/>
                </a:rPr>
                <a:t>vib</a:t>
              </a:r>
              <a:r>
                <a:rPr lang="en-US" sz="1500" dirty="0">
                  <a:solidFill>
                    <a:schemeClr val="tx1">
                      <a:lumMod val="65000"/>
                      <a:lumOff val="35000"/>
                    </a:schemeClr>
                  </a:solidFill>
                  <a:latin typeface="Arial" panose="020B0604020202020204" pitchFamily="34" charset="0"/>
                  <a:ea typeface="Myriad Pro" charset="0"/>
                  <a:cs typeface="Arial" panose="020B0604020202020204" pitchFamily="34" charset="0"/>
                </a:rPr>
                <a:t> 3</a:t>
              </a:r>
            </a:p>
          </p:txBody>
        </p:sp>
        <p:grpSp>
          <p:nvGrpSpPr>
            <p:cNvPr id="82" name="Group 81"/>
            <p:cNvGrpSpPr/>
            <p:nvPr/>
          </p:nvGrpSpPr>
          <p:grpSpPr>
            <a:xfrm>
              <a:off x="5723673" y="3651928"/>
              <a:ext cx="1133168" cy="622503"/>
              <a:chOff x="635872" y="3644672"/>
              <a:chExt cx="1133168" cy="622503"/>
            </a:xfrm>
          </p:grpSpPr>
          <p:sp>
            <p:nvSpPr>
              <p:cNvPr id="83" name="Round Same Side Corner Rectangle 82"/>
              <p:cNvSpPr/>
              <p:nvPr/>
            </p:nvSpPr>
            <p:spPr>
              <a:xfrm flipV="1">
                <a:off x="635872" y="3644672"/>
                <a:ext cx="1133168" cy="622503"/>
              </a:xfrm>
              <a:prstGeom prst="round2SameRect">
                <a:avLst/>
              </a:prstGeom>
              <a:solidFill>
                <a:srgbClr val="8CC8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Arial" panose="020B0604020202020204" pitchFamily="34" charset="0"/>
                </a:endParaRPr>
              </a:p>
            </p:txBody>
          </p:sp>
          <p:sp>
            <p:nvSpPr>
              <p:cNvPr id="84" name="TextBox 83"/>
              <p:cNvSpPr txBox="1"/>
              <p:nvPr/>
            </p:nvSpPr>
            <p:spPr>
              <a:xfrm>
                <a:off x="635872" y="3718767"/>
                <a:ext cx="1127445" cy="492513"/>
              </a:xfrm>
              <a:prstGeom prst="rect">
                <a:avLst/>
              </a:prstGeom>
              <a:solidFill>
                <a:srgbClr val="8CC83C"/>
              </a:solidFill>
            </p:spPr>
            <p:txBody>
              <a:bodyPr wrap="square" rtlCol="0">
                <a:spAutoFit/>
              </a:bodyPr>
              <a:lstStyle/>
              <a:p>
                <a:pPr algn="ctr"/>
                <a:r>
                  <a:rPr lang="en-US" dirty="0">
                    <a:solidFill>
                      <a:schemeClr val="bg1"/>
                    </a:solidFill>
                    <a:latin typeface="Arial" panose="020B0604020202020204" pitchFamily="34" charset="0"/>
                    <a:ea typeface="Myriad Pro" charset="0"/>
                    <a:cs typeface="Arial" panose="020B0604020202020204" pitchFamily="34" charset="0"/>
                  </a:rPr>
                  <a:t>C1</a:t>
                </a:r>
                <a:endParaRPr lang="en-US" sz="2100" dirty="0">
                  <a:solidFill>
                    <a:schemeClr val="bg1"/>
                  </a:solidFill>
                  <a:latin typeface="Arial" panose="020B0604020202020204" pitchFamily="34" charset="0"/>
                  <a:ea typeface="Myriad Pro" charset="0"/>
                  <a:cs typeface="Arial" panose="020B0604020202020204" pitchFamily="34" charset="0"/>
                </a:endParaRPr>
              </a:p>
            </p:txBody>
          </p:sp>
        </p:grpSp>
      </p:grpSp>
      <p:grpSp>
        <p:nvGrpSpPr>
          <p:cNvPr id="6" name="Group 5"/>
          <p:cNvGrpSpPr/>
          <p:nvPr/>
        </p:nvGrpSpPr>
        <p:grpSpPr>
          <a:xfrm>
            <a:off x="3080262" y="1804603"/>
            <a:ext cx="849757" cy="1723599"/>
            <a:chOff x="4106733" y="2405993"/>
            <a:chExt cx="1133169" cy="2298458"/>
          </a:xfrm>
        </p:grpSpPr>
        <p:sp>
          <p:nvSpPr>
            <p:cNvPr id="56" name="TextBox 55"/>
            <p:cNvSpPr txBox="1"/>
            <p:nvPr/>
          </p:nvSpPr>
          <p:spPr>
            <a:xfrm>
              <a:off x="4138373" y="4273503"/>
              <a:ext cx="1059941" cy="430948"/>
            </a:xfrm>
            <a:prstGeom prst="rect">
              <a:avLst/>
            </a:prstGeom>
            <a:noFill/>
          </p:spPr>
          <p:txBody>
            <a:bodyPr wrap="square" rtlCol="0">
              <a:spAutoFit/>
            </a:bodyPr>
            <a:lstStyle/>
            <a:p>
              <a:pPr algn="ctr"/>
              <a:r>
                <a:rPr lang="en-US" sz="1500" dirty="0">
                  <a:solidFill>
                    <a:schemeClr val="tx1">
                      <a:lumMod val="65000"/>
                      <a:lumOff val="35000"/>
                    </a:schemeClr>
                  </a:solidFill>
                  <a:latin typeface="Arial" panose="020B0604020202020204" pitchFamily="34" charset="0"/>
                  <a:ea typeface="Myriad Pro" charset="0"/>
                  <a:cs typeface="Arial" panose="020B0604020202020204" pitchFamily="34" charset="0"/>
                </a:rPr>
                <a:t>.</a:t>
              </a:r>
              <a:r>
                <a:rPr lang="en-US" sz="1500" dirty="0" err="1">
                  <a:solidFill>
                    <a:schemeClr val="tx1">
                      <a:lumMod val="65000"/>
                      <a:lumOff val="35000"/>
                    </a:schemeClr>
                  </a:solidFill>
                  <a:latin typeface="Arial" panose="020B0604020202020204" pitchFamily="34" charset="0"/>
                  <a:ea typeface="Myriad Pro" charset="0"/>
                  <a:cs typeface="Arial" panose="020B0604020202020204" pitchFamily="34" charset="0"/>
                </a:rPr>
                <a:t>vib</a:t>
              </a:r>
              <a:r>
                <a:rPr lang="en-US" sz="1500" dirty="0">
                  <a:solidFill>
                    <a:schemeClr val="tx1">
                      <a:lumMod val="65000"/>
                      <a:lumOff val="35000"/>
                    </a:schemeClr>
                  </a:solidFill>
                  <a:latin typeface="Arial" panose="020B0604020202020204" pitchFamily="34" charset="0"/>
                  <a:ea typeface="Myriad Pro" charset="0"/>
                  <a:cs typeface="Arial" panose="020B0604020202020204" pitchFamily="34" charset="0"/>
                </a:rPr>
                <a:t> 2</a:t>
              </a:r>
            </a:p>
          </p:txBody>
        </p:sp>
        <p:grpSp>
          <p:nvGrpSpPr>
            <p:cNvPr id="85" name="Group 84"/>
            <p:cNvGrpSpPr/>
            <p:nvPr/>
          </p:nvGrpSpPr>
          <p:grpSpPr>
            <a:xfrm>
              <a:off x="4106733" y="2405993"/>
              <a:ext cx="1133169" cy="622503"/>
              <a:chOff x="635871" y="2399666"/>
              <a:chExt cx="1133169" cy="622503"/>
            </a:xfrm>
          </p:grpSpPr>
          <p:sp>
            <p:nvSpPr>
              <p:cNvPr id="88" name="Round Same Side Corner Rectangle 87"/>
              <p:cNvSpPr/>
              <p:nvPr/>
            </p:nvSpPr>
            <p:spPr>
              <a:xfrm>
                <a:off x="635871" y="2399666"/>
                <a:ext cx="1133169" cy="622503"/>
              </a:xfrm>
              <a:prstGeom prst="round2SameRect">
                <a:avLst/>
              </a:prstGeom>
              <a:solidFill>
                <a:srgbClr val="00B9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Arial" panose="020B0604020202020204" pitchFamily="34" charset="0"/>
                </a:endParaRPr>
              </a:p>
            </p:txBody>
          </p:sp>
          <p:sp>
            <p:nvSpPr>
              <p:cNvPr id="89" name="TextBox 88"/>
              <p:cNvSpPr txBox="1"/>
              <p:nvPr/>
            </p:nvSpPr>
            <p:spPr>
              <a:xfrm>
                <a:off x="635871" y="2480085"/>
                <a:ext cx="1133169" cy="492513"/>
              </a:xfrm>
              <a:prstGeom prst="rect">
                <a:avLst/>
              </a:prstGeom>
              <a:solidFill>
                <a:srgbClr val="00B9F0"/>
              </a:solidFill>
            </p:spPr>
            <p:txBody>
              <a:bodyPr wrap="square" rtlCol="0">
                <a:spAutoFit/>
              </a:bodyPr>
              <a:lstStyle/>
              <a:p>
                <a:pPr algn="ctr"/>
                <a:r>
                  <a:rPr lang="en-US" dirty="0">
                    <a:solidFill>
                      <a:schemeClr val="bg1"/>
                    </a:solidFill>
                    <a:latin typeface="Arial" panose="020B0604020202020204" pitchFamily="34" charset="0"/>
                    <a:ea typeface="Myriad Pro" charset="0"/>
                    <a:cs typeface="Arial" panose="020B0604020202020204" pitchFamily="34" charset="0"/>
                  </a:rPr>
                  <a:t>A2</a:t>
                </a:r>
                <a:endParaRPr lang="en-US" sz="2100" dirty="0">
                  <a:solidFill>
                    <a:schemeClr val="bg1"/>
                  </a:solidFill>
                  <a:latin typeface="Arial" panose="020B0604020202020204" pitchFamily="34" charset="0"/>
                  <a:ea typeface="Myriad Pro" charset="0"/>
                  <a:cs typeface="Arial" panose="020B0604020202020204" pitchFamily="34" charset="0"/>
                </a:endParaRPr>
              </a:p>
            </p:txBody>
          </p:sp>
        </p:grpSp>
      </p:grpSp>
      <p:sp>
        <p:nvSpPr>
          <p:cNvPr id="90" name="TextBox 89"/>
          <p:cNvSpPr txBox="1"/>
          <p:nvPr/>
        </p:nvSpPr>
        <p:spPr>
          <a:xfrm>
            <a:off x="7235807" y="1476971"/>
            <a:ext cx="1374972" cy="323165"/>
          </a:xfrm>
          <a:prstGeom prst="rect">
            <a:avLst/>
          </a:prstGeom>
          <a:noFill/>
        </p:spPr>
        <p:txBody>
          <a:bodyPr wrap="square" rtlCol="0">
            <a:spAutoFit/>
          </a:bodyPr>
          <a:lstStyle/>
          <a:p>
            <a:pPr algn="ctr"/>
            <a:r>
              <a:rPr lang="en-US" sz="1500" b="1" dirty="0">
                <a:solidFill>
                  <a:srgbClr val="54B948"/>
                </a:solidFill>
                <a:latin typeface="Arial" panose="020B0604020202020204" pitchFamily="34" charset="0"/>
                <a:ea typeface="Myriad Pro" charset="0"/>
                <a:cs typeface="Arial" panose="020B0604020202020204" pitchFamily="34" charset="0"/>
              </a:rPr>
              <a:t>30%</a:t>
            </a:r>
          </a:p>
        </p:txBody>
      </p:sp>
      <p:sp>
        <p:nvSpPr>
          <p:cNvPr id="91" name="TextBox 90"/>
          <p:cNvSpPr txBox="1"/>
          <p:nvPr/>
        </p:nvSpPr>
        <p:spPr>
          <a:xfrm>
            <a:off x="7232219" y="1479749"/>
            <a:ext cx="1374972" cy="323165"/>
          </a:xfrm>
          <a:prstGeom prst="rect">
            <a:avLst/>
          </a:prstGeom>
          <a:noFill/>
        </p:spPr>
        <p:txBody>
          <a:bodyPr wrap="square" rtlCol="0">
            <a:spAutoFit/>
          </a:bodyPr>
          <a:lstStyle/>
          <a:p>
            <a:pPr algn="ctr"/>
            <a:r>
              <a:rPr lang="en-US" sz="1500" b="1" dirty="0">
                <a:solidFill>
                  <a:srgbClr val="54B948"/>
                </a:solidFill>
                <a:latin typeface="Arial" panose="020B0604020202020204" pitchFamily="34" charset="0"/>
                <a:ea typeface="Myriad Pro" charset="0"/>
                <a:cs typeface="Arial" panose="020B0604020202020204" pitchFamily="34" charset="0"/>
              </a:rPr>
              <a:t>40%</a:t>
            </a:r>
          </a:p>
        </p:txBody>
      </p:sp>
      <p:sp>
        <p:nvSpPr>
          <p:cNvPr id="92" name="TextBox 91"/>
          <p:cNvSpPr txBox="1"/>
          <p:nvPr/>
        </p:nvSpPr>
        <p:spPr>
          <a:xfrm>
            <a:off x="7232219" y="1476309"/>
            <a:ext cx="1374972" cy="323165"/>
          </a:xfrm>
          <a:prstGeom prst="rect">
            <a:avLst/>
          </a:prstGeom>
          <a:noFill/>
        </p:spPr>
        <p:txBody>
          <a:bodyPr wrap="square" rtlCol="0">
            <a:spAutoFit/>
          </a:bodyPr>
          <a:lstStyle/>
          <a:p>
            <a:pPr algn="ctr"/>
            <a:r>
              <a:rPr lang="en-US" sz="1500" b="1" dirty="0">
                <a:solidFill>
                  <a:srgbClr val="54B948"/>
                </a:solidFill>
                <a:latin typeface="Arial" panose="020B0604020202020204" pitchFamily="34" charset="0"/>
                <a:ea typeface="Myriad Pro" charset="0"/>
                <a:cs typeface="Arial" panose="020B0604020202020204" pitchFamily="34" charset="0"/>
              </a:rPr>
              <a:t>50%</a:t>
            </a:r>
          </a:p>
        </p:txBody>
      </p:sp>
      <p:sp>
        <p:nvSpPr>
          <p:cNvPr id="16" name="Rectangle 15"/>
          <p:cNvSpPr/>
          <p:nvPr/>
        </p:nvSpPr>
        <p:spPr>
          <a:xfrm>
            <a:off x="7240801" y="2786310"/>
            <a:ext cx="1371406" cy="411422"/>
          </a:xfrm>
          <a:prstGeom prst="rect">
            <a:avLst/>
          </a:prstGeom>
          <a:solidFill>
            <a:srgbClr val="54B9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Arial" panose="020B0604020202020204" pitchFamily="34" charset="0"/>
            </a:endParaRPr>
          </a:p>
        </p:txBody>
      </p:sp>
      <p:sp>
        <p:nvSpPr>
          <p:cNvPr id="98" name="Rectangle 97"/>
          <p:cNvSpPr/>
          <p:nvPr/>
        </p:nvSpPr>
        <p:spPr>
          <a:xfrm>
            <a:off x="7240801" y="2650242"/>
            <a:ext cx="1371406" cy="137141"/>
          </a:xfrm>
          <a:prstGeom prst="rect">
            <a:avLst/>
          </a:prstGeom>
          <a:solidFill>
            <a:srgbClr val="54B9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Arial" panose="020B0604020202020204" pitchFamily="34" charset="0"/>
            </a:endParaRPr>
          </a:p>
        </p:txBody>
      </p:sp>
      <p:sp>
        <p:nvSpPr>
          <p:cNvPr id="99" name="Rectangle 98"/>
          <p:cNvSpPr/>
          <p:nvPr/>
        </p:nvSpPr>
        <p:spPr>
          <a:xfrm>
            <a:off x="7240801" y="2517631"/>
            <a:ext cx="1371406" cy="137141"/>
          </a:xfrm>
          <a:prstGeom prst="rect">
            <a:avLst/>
          </a:prstGeom>
          <a:solidFill>
            <a:srgbClr val="54B9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Arial" panose="020B0604020202020204" pitchFamily="34" charset="0"/>
            </a:endParaRPr>
          </a:p>
        </p:txBody>
      </p:sp>
      <p:sp>
        <p:nvSpPr>
          <p:cNvPr id="100" name="Rectangle 99"/>
          <p:cNvSpPr/>
          <p:nvPr/>
        </p:nvSpPr>
        <p:spPr>
          <a:xfrm>
            <a:off x="7240801" y="2383909"/>
            <a:ext cx="1371406" cy="137141"/>
          </a:xfrm>
          <a:prstGeom prst="rect">
            <a:avLst/>
          </a:prstGeom>
          <a:solidFill>
            <a:srgbClr val="54B9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Arial" panose="020B0604020202020204" pitchFamily="34" charset="0"/>
            </a:endParaRPr>
          </a:p>
        </p:txBody>
      </p:sp>
      <p:grpSp>
        <p:nvGrpSpPr>
          <p:cNvPr id="18" name="Group 17"/>
          <p:cNvGrpSpPr/>
          <p:nvPr/>
        </p:nvGrpSpPr>
        <p:grpSpPr>
          <a:xfrm>
            <a:off x="7170931" y="2184969"/>
            <a:ext cx="1516484" cy="643682"/>
            <a:chOff x="9561731" y="2913219"/>
            <a:chExt cx="2022265" cy="858364"/>
          </a:xfrm>
        </p:grpSpPr>
        <p:sp>
          <p:nvSpPr>
            <p:cNvPr id="17" name="Rectangle 16"/>
            <p:cNvSpPr/>
            <p:nvPr/>
          </p:nvSpPr>
          <p:spPr>
            <a:xfrm>
              <a:off x="11397649" y="3588263"/>
              <a:ext cx="186347" cy="1833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Arial" panose="020B0604020202020204" pitchFamily="34" charset="0"/>
              </a:endParaRPr>
            </a:p>
          </p:txBody>
        </p:sp>
        <p:sp>
          <p:nvSpPr>
            <p:cNvPr id="101" name="Rectangle 100"/>
            <p:cNvSpPr/>
            <p:nvPr/>
          </p:nvSpPr>
          <p:spPr>
            <a:xfrm>
              <a:off x="11397649" y="2916861"/>
              <a:ext cx="186347" cy="1833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Arial" panose="020B0604020202020204" pitchFamily="34" charset="0"/>
              </a:endParaRPr>
            </a:p>
          </p:txBody>
        </p:sp>
        <p:sp>
          <p:nvSpPr>
            <p:cNvPr id="102" name="Rectangle 101"/>
            <p:cNvSpPr/>
            <p:nvPr/>
          </p:nvSpPr>
          <p:spPr>
            <a:xfrm>
              <a:off x="9561731" y="3584621"/>
              <a:ext cx="186347" cy="1833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Arial" panose="020B0604020202020204" pitchFamily="34" charset="0"/>
              </a:endParaRPr>
            </a:p>
          </p:txBody>
        </p:sp>
        <p:sp>
          <p:nvSpPr>
            <p:cNvPr id="103" name="Rectangle 102"/>
            <p:cNvSpPr/>
            <p:nvPr/>
          </p:nvSpPr>
          <p:spPr>
            <a:xfrm>
              <a:off x="9561731" y="2913219"/>
              <a:ext cx="186347" cy="1833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Arial" panose="020B0604020202020204" pitchFamily="34" charset="0"/>
              </a:endParaRPr>
            </a:p>
          </p:txBody>
        </p:sp>
      </p:grpSp>
      <p:grpSp>
        <p:nvGrpSpPr>
          <p:cNvPr id="53" name="Group 52"/>
          <p:cNvGrpSpPr/>
          <p:nvPr/>
        </p:nvGrpSpPr>
        <p:grpSpPr>
          <a:xfrm>
            <a:off x="7240801" y="1819119"/>
            <a:ext cx="1371406" cy="1371406"/>
            <a:chOff x="2184243" y="2417722"/>
            <a:chExt cx="1833554" cy="1849453"/>
          </a:xfrm>
        </p:grpSpPr>
        <p:sp>
          <p:nvSpPr>
            <p:cNvPr id="46" name="Rectangle 45"/>
            <p:cNvSpPr/>
            <p:nvPr/>
          </p:nvSpPr>
          <p:spPr>
            <a:xfrm>
              <a:off x="2184243" y="2417722"/>
              <a:ext cx="1833554" cy="490805"/>
            </a:xfrm>
            <a:prstGeom prst="rect">
              <a:avLst/>
            </a:prstGeom>
            <a:noFill/>
            <a:ln w="571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Arial" panose="020B0604020202020204" pitchFamily="34" charset="0"/>
              </a:endParaRPr>
            </a:p>
          </p:txBody>
        </p:sp>
        <p:sp>
          <p:nvSpPr>
            <p:cNvPr id="47" name="Rectangle 46"/>
            <p:cNvSpPr/>
            <p:nvPr/>
          </p:nvSpPr>
          <p:spPr>
            <a:xfrm>
              <a:off x="2184243" y="3776370"/>
              <a:ext cx="1833554" cy="490805"/>
            </a:xfrm>
            <a:prstGeom prst="rect">
              <a:avLst/>
            </a:prstGeom>
            <a:noFill/>
            <a:ln w="571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Arial" panose="020B0604020202020204" pitchFamily="34" charset="0"/>
              </a:endParaRPr>
            </a:p>
          </p:txBody>
        </p:sp>
        <p:sp>
          <p:nvSpPr>
            <p:cNvPr id="48" name="Rectangle 47"/>
            <p:cNvSpPr/>
            <p:nvPr/>
          </p:nvSpPr>
          <p:spPr>
            <a:xfrm>
              <a:off x="2184243" y="3099281"/>
              <a:ext cx="1833554" cy="490805"/>
            </a:xfrm>
            <a:prstGeom prst="rect">
              <a:avLst/>
            </a:prstGeom>
            <a:noFill/>
            <a:ln w="571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Arial" panose="020B0604020202020204" pitchFamily="34" charset="0"/>
              </a:endParaRPr>
            </a:p>
          </p:txBody>
        </p:sp>
        <p:sp>
          <p:nvSpPr>
            <p:cNvPr id="49" name="Rectangle 48"/>
            <p:cNvSpPr/>
            <p:nvPr/>
          </p:nvSpPr>
          <p:spPr>
            <a:xfrm>
              <a:off x="2270523" y="2908527"/>
              <a:ext cx="1660994" cy="184496"/>
            </a:xfrm>
            <a:prstGeom prst="rect">
              <a:avLst/>
            </a:prstGeom>
            <a:noFill/>
            <a:ln w="571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Arial" panose="020B0604020202020204" pitchFamily="34" charset="0"/>
              </a:endParaRPr>
            </a:p>
          </p:txBody>
        </p:sp>
        <p:sp>
          <p:nvSpPr>
            <p:cNvPr id="52" name="Rectangle 51"/>
            <p:cNvSpPr/>
            <p:nvPr/>
          </p:nvSpPr>
          <p:spPr>
            <a:xfrm>
              <a:off x="2270523" y="3590980"/>
              <a:ext cx="1660994" cy="184496"/>
            </a:xfrm>
            <a:prstGeom prst="rect">
              <a:avLst/>
            </a:prstGeom>
            <a:noFill/>
            <a:ln w="571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Arial" panose="020B0604020202020204" pitchFamily="34" charset="0"/>
              </a:endParaRPr>
            </a:p>
          </p:txBody>
        </p:sp>
      </p:grpSp>
      <p:sp>
        <p:nvSpPr>
          <p:cNvPr id="8" name="Title 7"/>
          <p:cNvSpPr>
            <a:spLocks noGrp="1"/>
          </p:cNvSpPr>
          <p:nvPr>
            <p:ph type="title"/>
          </p:nvPr>
        </p:nvSpPr>
        <p:spPr/>
        <p:txBody>
          <a:bodyPr/>
          <a:lstStyle/>
          <a:p>
            <a:r>
              <a:rPr lang="en-US" dirty="0">
                <a:solidFill>
                  <a:schemeClr val="tx1"/>
                </a:solidFill>
                <a:ea typeface="Myriad Pro" charset="0"/>
                <a:cs typeface="Arial" panose="020B0604020202020204" pitchFamily="34" charset="0"/>
              </a:rPr>
              <a:t>Incremental Backup</a:t>
            </a:r>
          </a:p>
        </p:txBody>
      </p:sp>
      <p:sp>
        <p:nvSpPr>
          <p:cNvPr id="11" name="Text Placeholder 10"/>
          <p:cNvSpPr>
            <a:spLocks noGrp="1"/>
          </p:cNvSpPr>
          <p:nvPr>
            <p:ph type="body" sz="quarter" idx="10"/>
          </p:nvPr>
        </p:nvSpPr>
        <p:spPr/>
        <p:txBody>
          <a:bodyPr>
            <a:normAutofit/>
          </a:bodyPr>
          <a:lstStyle/>
          <a:p>
            <a:r>
              <a:rPr lang="en-US" dirty="0"/>
              <a:t> </a:t>
            </a:r>
            <a:endParaRPr lang="ru-RU" dirty="0"/>
          </a:p>
        </p:txBody>
      </p:sp>
    </p:spTree>
    <p:extLst>
      <p:ext uri="{BB962C8B-B14F-4D97-AF65-F5344CB8AC3E}">
        <p14:creationId xmlns:p14="http://schemas.microsoft.com/office/powerpoint/2010/main" val="27858111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wipe(down)">
                                      <p:cBhvr>
                                        <p:cTn id="10" dur="500"/>
                                        <p:tgtEl>
                                          <p:spTgt spid="1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0"/>
                                        </p:tgtEl>
                                        <p:attrNameLst>
                                          <p:attrName>style.visibility</p:attrName>
                                        </p:attrNameLst>
                                      </p:cBhvr>
                                      <p:to>
                                        <p:strVal val="visible"/>
                                      </p:to>
                                    </p:set>
                                    <p:animEffect transition="in" filter="fade">
                                      <p:cBhvr>
                                        <p:cTn id="13" dur="500"/>
                                        <p:tgtEl>
                                          <p:spTgt spid="90"/>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98"/>
                                        </p:tgtEl>
                                        <p:attrNameLst>
                                          <p:attrName>style.visibility</p:attrName>
                                        </p:attrNameLst>
                                      </p:cBhvr>
                                      <p:to>
                                        <p:strVal val="visible"/>
                                      </p:to>
                                    </p:set>
                                    <p:animEffect transition="in" filter="wipe(down)">
                                      <p:cBhvr>
                                        <p:cTn id="21" dur="500"/>
                                        <p:tgtEl>
                                          <p:spTgt spid="98"/>
                                        </p:tgtEl>
                                      </p:cBhvr>
                                    </p:animEffect>
                                  </p:childTnLst>
                                </p:cTn>
                              </p:par>
                              <p:par>
                                <p:cTn id="22" presetID="10" presetClass="exit" presetSubtype="0" fill="hold" grpId="1" nodeType="withEffect">
                                  <p:stCondLst>
                                    <p:cond delay="0"/>
                                  </p:stCondLst>
                                  <p:childTnLst>
                                    <p:animEffect transition="out" filter="fade">
                                      <p:cBhvr>
                                        <p:cTn id="23" dur="500"/>
                                        <p:tgtEl>
                                          <p:spTgt spid="90"/>
                                        </p:tgtEl>
                                      </p:cBhvr>
                                    </p:animEffect>
                                    <p:set>
                                      <p:cBhvr>
                                        <p:cTn id="24" dur="1" fill="hold">
                                          <p:stCondLst>
                                            <p:cond delay="499"/>
                                          </p:stCondLst>
                                        </p:cTn>
                                        <p:tgtEl>
                                          <p:spTgt spid="90"/>
                                        </p:tgtEl>
                                        <p:attrNameLst>
                                          <p:attrName>style.visibility</p:attrName>
                                        </p:attrNameLst>
                                      </p:cBhvr>
                                      <p:to>
                                        <p:strVal val="hidden"/>
                                      </p:to>
                                    </p:set>
                                  </p:childTnLst>
                                </p:cTn>
                              </p:par>
                              <p:par>
                                <p:cTn id="25" presetID="10" presetClass="entr" presetSubtype="0" fill="hold" grpId="0" nodeType="withEffect">
                                  <p:stCondLst>
                                    <p:cond delay="0"/>
                                  </p:stCondLst>
                                  <p:childTnLst>
                                    <p:set>
                                      <p:cBhvr>
                                        <p:cTn id="26" dur="1" fill="hold">
                                          <p:stCondLst>
                                            <p:cond delay="0"/>
                                          </p:stCondLst>
                                        </p:cTn>
                                        <p:tgtEl>
                                          <p:spTgt spid="91"/>
                                        </p:tgtEl>
                                        <p:attrNameLst>
                                          <p:attrName>style.visibility</p:attrName>
                                        </p:attrNameLst>
                                      </p:cBhvr>
                                      <p:to>
                                        <p:strVal val="visible"/>
                                      </p:to>
                                    </p:set>
                                    <p:animEffect transition="in" filter="fade">
                                      <p:cBhvr>
                                        <p:cTn id="27" dur="500"/>
                                        <p:tgtEl>
                                          <p:spTgt spid="9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fade">
                                      <p:cBhvr>
                                        <p:cTn id="32" dur="500"/>
                                        <p:tgtEl>
                                          <p:spTgt spid="6"/>
                                        </p:tgtEl>
                                      </p:cBhvr>
                                    </p:animEffect>
                                  </p:childTnLst>
                                </p:cTn>
                              </p:par>
                              <p:par>
                                <p:cTn id="33" presetID="22" presetClass="entr" presetSubtype="4" fill="hold" grpId="0" nodeType="withEffect">
                                  <p:stCondLst>
                                    <p:cond delay="0"/>
                                  </p:stCondLst>
                                  <p:childTnLst>
                                    <p:set>
                                      <p:cBhvr>
                                        <p:cTn id="34" dur="1" fill="hold">
                                          <p:stCondLst>
                                            <p:cond delay="0"/>
                                          </p:stCondLst>
                                        </p:cTn>
                                        <p:tgtEl>
                                          <p:spTgt spid="99"/>
                                        </p:tgtEl>
                                        <p:attrNameLst>
                                          <p:attrName>style.visibility</p:attrName>
                                        </p:attrNameLst>
                                      </p:cBhvr>
                                      <p:to>
                                        <p:strVal val="visible"/>
                                      </p:to>
                                    </p:set>
                                    <p:animEffect transition="in" filter="wipe(down)">
                                      <p:cBhvr>
                                        <p:cTn id="35" dur="500"/>
                                        <p:tgtEl>
                                          <p:spTgt spid="99"/>
                                        </p:tgtEl>
                                      </p:cBhvr>
                                    </p:animEffect>
                                  </p:childTnLst>
                                </p:cTn>
                              </p:par>
                              <p:par>
                                <p:cTn id="36" presetID="10" presetClass="exit" presetSubtype="0" fill="hold" grpId="1" nodeType="withEffect">
                                  <p:stCondLst>
                                    <p:cond delay="0"/>
                                  </p:stCondLst>
                                  <p:childTnLst>
                                    <p:animEffect transition="out" filter="fade">
                                      <p:cBhvr>
                                        <p:cTn id="37" dur="500"/>
                                        <p:tgtEl>
                                          <p:spTgt spid="91"/>
                                        </p:tgtEl>
                                      </p:cBhvr>
                                    </p:animEffect>
                                    <p:set>
                                      <p:cBhvr>
                                        <p:cTn id="38" dur="1" fill="hold">
                                          <p:stCondLst>
                                            <p:cond delay="499"/>
                                          </p:stCondLst>
                                        </p:cTn>
                                        <p:tgtEl>
                                          <p:spTgt spid="91"/>
                                        </p:tgtEl>
                                        <p:attrNameLst>
                                          <p:attrName>style.visibility</p:attrName>
                                        </p:attrNameLst>
                                      </p:cBhvr>
                                      <p:to>
                                        <p:strVal val="hidden"/>
                                      </p:to>
                                    </p:set>
                                  </p:childTnLst>
                                </p:cTn>
                              </p:par>
                              <p:par>
                                <p:cTn id="39" presetID="10" presetClass="entr" presetSubtype="0" fill="hold" grpId="0" nodeType="withEffect">
                                  <p:stCondLst>
                                    <p:cond delay="0"/>
                                  </p:stCondLst>
                                  <p:childTnLst>
                                    <p:set>
                                      <p:cBhvr>
                                        <p:cTn id="40" dur="1" fill="hold">
                                          <p:stCondLst>
                                            <p:cond delay="0"/>
                                          </p:stCondLst>
                                        </p:cTn>
                                        <p:tgtEl>
                                          <p:spTgt spid="92"/>
                                        </p:tgtEl>
                                        <p:attrNameLst>
                                          <p:attrName>style.visibility</p:attrName>
                                        </p:attrNameLst>
                                      </p:cBhvr>
                                      <p:to>
                                        <p:strVal val="visible"/>
                                      </p:to>
                                    </p:set>
                                    <p:animEffect transition="in" filter="fade">
                                      <p:cBhvr>
                                        <p:cTn id="41" dur="500"/>
                                        <p:tgtEl>
                                          <p:spTgt spid="92"/>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7"/>
                                        </p:tgtEl>
                                        <p:attrNameLst>
                                          <p:attrName>style.visibility</p:attrName>
                                        </p:attrNameLst>
                                      </p:cBhvr>
                                      <p:to>
                                        <p:strVal val="visible"/>
                                      </p:to>
                                    </p:set>
                                    <p:animEffect transition="in" filter="fade">
                                      <p:cBhvr>
                                        <p:cTn id="46" dur="500"/>
                                        <p:tgtEl>
                                          <p:spTgt spid="7"/>
                                        </p:tgtEl>
                                      </p:cBhvr>
                                    </p:animEffect>
                                  </p:childTnLst>
                                </p:cTn>
                              </p:par>
                              <p:par>
                                <p:cTn id="47" presetID="22" presetClass="entr" presetSubtype="4" fill="hold" grpId="0" nodeType="withEffect">
                                  <p:stCondLst>
                                    <p:cond delay="0"/>
                                  </p:stCondLst>
                                  <p:childTnLst>
                                    <p:set>
                                      <p:cBhvr>
                                        <p:cTn id="48" dur="1" fill="hold">
                                          <p:stCondLst>
                                            <p:cond delay="0"/>
                                          </p:stCondLst>
                                        </p:cTn>
                                        <p:tgtEl>
                                          <p:spTgt spid="100"/>
                                        </p:tgtEl>
                                        <p:attrNameLst>
                                          <p:attrName>style.visibility</p:attrName>
                                        </p:attrNameLst>
                                      </p:cBhvr>
                                      <p:to>
                                        <p:strVal val="visible"/>
                                      </p:to>
                                    </p:set>
                                    <p:animEffect transition="in" filter="wipe(down)">
                                      <p:cBhvr>
                                        <p:cTn id="49" dur="500"/>
                                        <p:tgtEl>
                                          <p:spTgt spid="100"/>
                                        </p:tgtEl>
                                      </p:cBhvr>
                                    </p:animEffect>
                                  </p:childTnLst>
                                </p:cTn>
                              </p:par>
                              <p:par>
                                <p:cTn id="50" presetID="10" presetClass="exit" presetSubtype="0" fill="hold" grpId="1" nodeType="withEffect">
                                  <p:stCondLst>
                                    <p:cond delay="0"/>
                                  </p:stCondLst>
                                  <p:childTnLst>
                                    <p:animEffect transition="out" filter="fade">
                                      <p:cBhvr>
                                        <p:cTn id="51" dur="500"/>
                                        <p:tgtEl>
                                          <p:spTgt spid="92"/>
                                        </p:tgtEl>
                                      </p:cBhvr>
                                    </p:animEffect>
                                    <p:set>
                                      <p:cBhvr>
                                        <p:cTn id="52" dur="1" fill="hold">
                                          <p:stCondLst>
                                            <p:cond delay="499"/>
                                          </p:stCondLst>
                                        </p:cTn>
                                        <p:tgtEl>
                                          <p:spTgt spid="92"/>
                                        </p:tgtEl>
                                        <p:attrNameLst>
                                          <p:attrName>style.visibility</p:attrName>
                                        </p:attrNameLst>
                                      </p:cBhvr>
                                      <p:to>
                                        <p:strVal val="hidden"/>
                                      </p:to>
                                    </p:set>
                                  </p:childTnLst>
                                </p:cTn>
                              </p:par>
                              <p:par>
                                <p:cTn id="53" presetID="10" presetClass="entr" presetSubtype="0" fill="hold" grpId="0" nodeType="withEffect">
                                  <p:stCondLst>
                                    <p:cond delay="0"/>
                                  </p:stCondLst>
                                  <p:childTnLst>
                                    <p:set>
                                      <p:cBhvr>
                                        <p:cTn id="54" dur="1" fill="hold">
                                          <p:stCondLst>
                                            <p:cond delay="0"/>
                                          </p:stCondLst>
                                        </p:cTn>
                                        <p:tgtEl>
                                          <p:spTgt spid="74"/>
                                        </p:tgtEl>
                                        <p:attrNameLst>
                                          <p:attrName>style.visibility</p:attrName>
                                        </p:attrNameLst>
                                      </p:cBhvr>
                                      <p:to>
                                        <p:strVal val="visible"/>
                                      </p:to>
                                    </p:set>
                                    <p:animEffect transition="in" filter="fade">
                                      <p:cBhvr>
                                        <p:cTn id="55" dur="500"/>
                                        <p:tgtEl>
                                          <p:spTgt spid="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p:bldP spid="90" grpId="0"/>
      <p:bldP spid="90" grpId="1"/>
      <p:bldP spid="91" grpId="0"/>
      <p:bldP spid="91" grpId="1"/>
      <p:bldP spid="92" grpId="0"/>
      <p:bldP spid="92" grpId="1"/>
      <p:bldP spid="16" grpId="0" animBg="1"/>
      <p:bldP spid="98" grpId="0" animBg="1"/>
      <p:bldP spid="99" grpId="0" animBg="1"/>
      <p:bldP spid="100"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50779" y="-38911"/>
            <a:ext cx="1663430" cy="55593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96144" y="-956642"/>
            <a:ext cx="7847856" cy="7847856"/>
          </a:xfrm>
          <a:prstGeom prst="rect">
            <a:avLst/>
          </a:prstGeom>
        </p:spPr>
      </p:pic>
      <p:sp>
        <p:nvSpPr>
          <p:cNvPr id="3" name="Titolo 1"/>
          <p:cNvSpPr txBox="1">
            <a:spLocks/>
          </p:cNvSpPr>
          <p:nvPr/>
        </p:nvSpPr>
        <p:spPr>
          <a:xfrm>
            <a:off x="-4746808" y="1740090"/>
            <a:ext cx="9462824" cy="648072"/>
          </a:xfrm>
          <a:prstGeom prst="rect">
            <a:avLst/>
          </a:prstGeom>
          <a:solidFill>
            <a:schemeClr val="accent1">
              <a:lumMod val="75000"/>
              <a:alpha val="75000"/>
            </a:schemeClr>
          </a:solidFill>
        </p:spPr>
        <p:txBody>
          <a:bodyPr anchor="ctr"/>
          <a:lstStyle>
            <a:lvl1pPr algn="l" defTabSz="686047" rtl="0" eaLnBrk="1" latinLnBrk="0" hangingPunct="1">
              <a:lnSpc>
                <a:spcPct val="90000"/>
              </a:lnSpc>
              <a:spcBef>
                <a:spcPct val="0"/>
              </a:spcBef>
              <a:buNone/>
              <a:defRPr lang="en-US" sz="4400" b="0" kern="1200" cap="none" spc="-100" baseline="0" dirty="0" smtClean="0">
                <a:ln w="3175">
                  <a:noFill/>
                </a:ln>
                <a:solidFill>
                  <a:schemeClr val="tx2"/>
                </a:solidFill>
                <a:effectLst/>
                <a:latin typeface="+mj-lt"/>
                <a:ea typeface="+mn-ea"/>
                <a:cs typeface="Arial" charset="0"/>
              </a:defRPr>
            </a:lvl1pPr>
          </a:lstStyle>
          <a:p>
            <a:pPr algn="r"/>
            <a:r>
              <a:rPr lang="it-IT" sz="2700" dirty="0">
                <a:solidFill>
                  <a:schemeClr val="bg1"/>
                </a:solidFill>
              </a:rPr>
              <a:t>Q &amp; A</a:t>
            </a:r>
            <a:endParaRPr lang="it-IT" sz="1350" dirty="0">
              <a:solidFill>
                <a:schemeClr val="bg1"/>
              </a:solidFill>
            </a:endParaRPr>
          </a:p>
        </p:txBody>
      </p:sp>
      <p:sp>
        <p:nvSpPr>
          <p:cNvPr id="7" name="Titolo 1"/>
          <p:cNvSpPr txBox="1">
            <a:spLocks/>
          </p:cNvSpPr>
          <p:nvPr/>
        </p:nvSpPr>
        <p:spPr>
          <a:xfrm>
            <a:off x="-4746808" y="981454"/>
            <a:ext cx="9462824" cy="648072"/>
          </a:xfrm>
          <a:prstGeom prst="rect">
            <a:avLst/>
          </a:prstGeom>
          <a:solidFill>
            <a:schemeClr val="accent1">
              <a:lumMod val="75000"/>
              <a:alpha val="75000"/>
            </a:schemeClr>
          </a:solidFill>
        </p:spPr>
        <p:txBody>
          <a:bodyPr anchor="ctr"/>
          <a:lstStyle>
            <a:lvl1pPr algn="l" defTabSz="686047" rtl="0" eaLnBrk="1" latinLnBrk="0" hangingPunct="1">
              <a:lnSpc>
                <a:spcPct val="90000"/>
              </a:lnSpc>
              <a:spcBef>
                <a:spcPct val="0"/>
              </a:spcBef>
              <a:buNone/>
              <a:defRPr lang="en-US" sz="4400" b="0" kern="1200" cap="none" spc="-100" baseline="0" dirty="0" smtClean="0">
                <a:ln w="3175">
                  <a:noFill/>
                </a:ln>
                <a:solidFill>
                  <a:schemeClr val="tx2"/>
                </a:solidFill>
                <a:effectLst/>
                <a:latin typeface="+mj-lt"/>
                <a:ea typeface="+mn-ea"/>
                <a:cs typeface="Arial" charset="0"/>
              </a:defRPr>
            </a:lvl1pPr>
          </a:lstStyle>
          <a:p>
            <a:pPr algn="r"/>
            <a:r>
              <a:rPr lang="it-IT" sz="2700" dirty="0">
                <a:solidFill>
                  <a:schemeClr val="bg1"/>
                </a:solidFill>
              </a:rPr>
              <a:t>Deduplication</a:t>
            </a:r>
            <a:endParaRPr lang="it-IT" sz="1350" dirty="0">
              <a:solidFill>
                <a:schemeClr val="bg1"/>
              </a:solidFill>
            </a:endParaRPr>
          </a:p>
        </p:txBody>
      </p:sp>
      <p:sp>
        <p:nvSpPr>
          <p:cNvPr id="8" name="Titolo 1"/>
          <p:cNvSpPr txBox="1">
            <a:spLocks/>
          </p:cNvSpPr>
          <p:nvPr/>
        </p:nvSpPr>
        <p:spPr>
          <a:xfrm>
            <a:off x="-4746808" y="222818"/>
            <a:ext cx="9462824" cy="648072"/>
          </a:xfrm>
          <a:prstGeom prst="rect">
            <a:avLst/>
          </a:prstGeom>
          <a:solidFill>
            <a:schemeClr val="accent1">
              <a:lumMod val="75000"/>
              <a:alpha val="75000"/>
            </a:schemeClr>
          </a:solidFill>
        </p:spPr>
        <p:txBody>
          <a:bodyPr anchor="ctr"/>
          <a:lstStyle>
            <a:lvl1pPr algn="l" defTabSz="686047" rtl="0" eaLnBrk="1" latinLnBrk="0" hangingPunct="1">
              <a:lnSpc>
                <a:spcPct val="90000"/>
              </a:lnSpc>
              <a:spcBef>
                <a:spcPct val="0"/>
              </a:spcBef>
              <a:buNone/>
              <a:defRPr lang="en-US" sz="4400" b="0" kern="1200" cap="none" spc="-100" baseline="0" dirty="0" smtClean="0">
                <a:ln w="3175">
                  <a:noFill/>
                </a:ln>
                <a:solidFill>
                  <a:schemeClr val="tx2"/>
                </a:solidFill>
                <a:effectLst/>
                <a:latin typeface="+mj-lt"/>
                <a:ea typeface="+mn-ea"/>
                <a:cs typeface="Arial" charset="0"/>
              </a:defRPr>
            </a:lvl1pPr>
          </a:lstStyle>
          <a:p>
            <a:pPr algn="r"/>
            <a:r>
              <a:rPr lang="it-IT" sz="2700" dirty="0">
                <a:solidFill>
                  <a:schemeClr val="bg1"/>
                </a:solidFill>
              </a:rPr>
              <a:t>ReFS</a:t>
            </a:r>
            <a:endParaRPr lang="it-IT" sz="1350" dirty="0">
              <a:solidFill>
                <a:schemeClr val="bg1"/>
              </a:solidFill>
            </a:endParaRPr>
          </a:p>
        </p:txBody>
      </p:sp>
    </p:spTree>
    <p:extLst>
      <p:ext uri="{BB962C8B-B14F-4D97-AF65-F5344CB8AC3E}">
        <p14:creationId xmlns:p14="http://schemas.microsoft.com/office/powerpoint/2010/main" val="3557116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P spid="8"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0" name="Group 139"/>
          <p:cNvGrpSpPr/>
          <p:nvPr/>
        </p:nvGrpSpPr>
        <p:grpSpPr>
          <a:xfrm>
            <a:off x="4294939" y="2736992"/>
            <a:ext cx="849755" cy="466811"/>
            <a:chOff x="635872" y="3644672"/>
            <a:chExt cx="1133168" cy="622503"/>
          </a:xfrm>
          <a:solidFill>
            <a:srgbClr val="8CC83C"/>
          </a:solidFill>
        </p:grpSpPr>
        <p:sp>
          <p:nvSpPr>
            <p:cNvPr id="141" name="Round Same Side Corner Rectangle 140"/>
            <p:cNvSpPr/>
            <p:nvPr/>
          </p:nvSpPr>
          <p:spPr>
            <a:xfrm flipV="1">
              <a:off x="635872" y="3644672"/>
              <a:ext cx="1133168" cy="622503"/>
            </a:xfrm>
            <a:prstGeom prst="round2Same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Arial" panose="020B0604020202020204" pitchFamily="34" charset="0"/>
              </a:endParaRPr>
            </a:p>
          </p:txBody>
        </p:sp>
        <p:sp>
          <p:nvSpPr>
            <p:cNvPr id="142" name="TextBox 141"/>
            <p:cNvSpPr txBox="1"/>
            <p:nvPr/>
          </p:nvSpPr>
          <p:spPr>
            <a:xfrm>
              <a:off x="635872" y="3718765"/>
              <a:ext cx="1127445" cy="492513"/>
            </a:xfrm>
            <a:prstGeom prst="rect">
              <a:avLst/>
            </a:prstGeom>
            <a:grpFill/>
          </p:spPr>
          <p:txBody>
            <a:bodyPr wrap="square" rtlCol="0">
              <a:spAutoFit/>
            </a:bodyPr>
            <a:lstStyle/>
            <a:p>
              <a:pPr algn="ctr"/>
              <a:r>
                <a:rPr lang="en-US" dirty="0">
                  <a:solidFill>
                    <a:schemeClr val="bg1"/>
                  </a:solidFill>
                  <a:latin typeface="Arial" panose="020B0604020202020204" pitchFamily="34" charset="0"/>
                  <a:ea typeface="Myriad Pro" charset="0"/>
                  <a:cs typeface="Arial" panose="020B0604020202020204" pitchFamily="34" charset="0"/>
                </a:rPr>
                <a:t>C1</a:t>
              </a:r>
              <a:endParaRPr lang="en-US" sz="2100" dirty="0">
                <a:solidFill>
                  <a:schemeClr val="bg1"/>
                </a:solidFill>
                <a:latin typeface="Arial" panose="020B0604020202020204" pitchFamily="34" charset="0"/>
                <a:ea typeface="Myriad Pro" charset="0"/>
                <a:cs typeface="Arial" panose="020B0604020202020204" pitchFamily="34" charset="0"/>
              </a:endParaRPr>
            </a:p>
          </p:txBody>
        </p:sp>
      </p:grpSp>
      <p:grpSp>
        <p:nvGrpSpPr>
          <p:cNvPr id="131" name="Group 130"/>
          <p:cNvGrpSpPr/>
          <p:nvPr/>
        </p:nvGrpSpPr>
        <p:grpSpPr>
          <a:xfrm>
            <a:off x="3080262" y="1802107"/>
            <a:ext cx="849757" cy="466811"/>
            <a:chOff x="635871" y="2399666"/>
            <a:chExt cx="1133169" cy="622503"/>
          </a:xfrm>
          <a:solidFill>
            <a:srgbClr val="00B9F0"/>
          </a:solidFill>
        </p:grpSpPr>
        <p:sp>
          <p:nvSpPr>
            <p:cNvPr id="132" name="Round Same Side Corner Rectangle 131"/>
            <p:cNvSpPr/>
            <p:nvPr/>
          </p:nvSpPr>
          <p:spPr>
            <a:xfrm>
              <a:off x="635871" y="2399666"/>
              <a:ext cx="1133169" cy="622503"/>
            </a:xfrm>
            <a:prstGeom prst="round2Same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Arial" panose="020B0604020202020204" pitchFamily="34" charset="0"/>
              </a:endParaRPr>
            </a:p>
          </p:txBody>
        </p:sp>
        <p:sp>
          <p:nvSpPr>
            <p:cNvPr id="133" name="TextBox 132"/>
            <p:cNvSpPr txBox="1"/>
            <p:nvPr/>
          </p:nvSpPr>
          <p:spPr>
            <a:xfrm>
              <a:off x="635871" y="2480085"/>
              <a:ext cx="1133169" cy="492513"/>
            </a:xfrm>
            <a:prstGeom prst="rect">
              <a:avLst/>
            </a:prstGeom>
            <a:grpFill/>
          </p:spPr>
          <p:txBody>
            <a:bodyPr wrap="square" rtlCol="0">
              <a:spAutoFit/>
            </a:bodyPr>
            <a:lstStyle/>
            <a:p>
              <a:pPr algn="ctr"/>
              <a:r>
                <a:rPr lang="en-US" dirty="0">
                  <a:solidFill>
                    <a:schemeClr val="bg1"/>
                  </a:solidFill>
                  <a:latin typeface="Arial" panose="020B0604020202020204" pitchFamily="34" charset="0"/>
                  <a:ea typeface="Myriad Pro" charset="0"/>
                  <a:cs typeface="Arial" panose="020B0604020202020204" pitchFamily="34" charset="0"/>
                </a:rPr>
                <a:t>A2</a:t>
              </a:r>
              <a:endParaRPr lang="en-US" sz="2100" dirty="0">
                <a:solidFill>
                  <a:schemeClr val="bg1"/>
                </a:solidFill>
                <a:latin typeface="Arial" panose="020B0604020202020204" pitchFamily="34" charset="0"/>
                <a:ea typeface="Myriad Pro" charset="0"/>
                <a:cs typeface="Arial" panose="020B0604020202020204" pitchFamily="34" charset="0"/>
              </a:endParaRPr>
            </a:p>
          </p:txBody>
        </p:sp>
      </p:grpSp>
      <p:grpSp>
        <p:nvGrpSpPr>
          <p:cNvPr id="128" name="Group 127"/>
          <p:cNvGrpSpPr/>
          <p:nvPr/>
        </p:nvGrpSpPr>
        <p:grpSpPr>
          <a:xfrm>
            <a:off x="603916" y="2268922"/>
            <a:ext cx="849755" cy="466811"/>
            <a:chOff x="635872" y="3022169"/>
            <a:chExt cx="1133168" cy="622503"/>
          </a:xfrm>
          <a:solidFill>
            <a:srgbClr val="AAAAAA"/>
          </a:solidFill>
        </p:grpSpPr>
        <p:sp>
          <p:nvSpPr>
            <p:cNvPr id="129" name="Rectangle 128"/>
            <p:cNvSpPr/>
            <p:nvPr/>
          </p:nvSpPr>
          <p:spPr>
            <a:xfrm>
              <a:off x="635872" y="3022169"/>
              <a:ext cx="1133168" cy="622503"/>
            </a:xfrm>
            <a:prstGeom prst="rect">
              <a:avLst/>
            </a:prstGeom>
            <a:solidFill>
              <a:srgbClr val="6671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Arial" panose="020B0604020202020204" pitchFamily="34" charset="0"/>
              </a:endParaRPr>
            </a:p>
          </p:txBody>
        </p:sp>
        <p:sp>
          <p:nvSpPr>
            <p:cNvPr id="130" name="TextBox 129"/>
            <p:cNvSpPr txBox="1"/>
            <p:nvPr/>
          </p:nvSpPr>
          <p:spPr>
            <a:xfrm>
              <a:off x="635872" y="3096262"/>
              <a:ext cx="1127445" cy="492513"/>
            </a:xfrm>
            <a:prstGeom prst="rect">
              <a:avLst/>
            </a:prstGeom>
            <a:solidFill>
              <a:srgbClr val="667188"/>
            </a:solidFill>
          </p:spPr>
          <p:txBody>
            <a:bodyPr wrap="square" rtlCol="0">
              <a:spAutoFit/>
            </a:bodyPr>
            <a:lstStyle/>
            <a:p>
              <a:pPr algn="ctr"/>
              <a:r>
                <a:rPr lang="en-US" dirty="0">
                  <a:solidFill>
                    <a:schemeClr val="bg1"/>
                  </a:solidFill>
                  <a:latin typeface="Arial" panose="020B0604020202020204" pitchFamily="34" charset="0"/>
                  <a:ea typeface="Myriad Pro" charset="0"/>
                  <a:cs typeface="Arial" panose="020B0604020202020204" pitchFamily="34" charset="0"/>
                </a:rPr>
                <a:t>B0</a:t>
              </a:r>
              <a:endParaRPr lang="en-US" sz="2100" dirty="0">
                <a:solidFill>
                  <a:schemeClr val="bg1"/>
                </a:solidFill>
                <a:latin typeface="Arial" panose="020B0604020202020204" pitchFamily="34" charset="0"/>
                <a:ea typeface="Myriad Pro" charset="0"/>
                <a:cs typeface="Arial" panose="020B0604020202020204" pitchFamily="34" charset="0"/>
              </a:endParaRPr>
            </a:p>
          </p:txBody>
        </p:sp>
      </p:grpSp>
      <p:grpSp>
        <p:nvGrpSpPr>
          <p:cNvPr id="41" name="Group 40"/>
          <p:cNvGrpSpPr/>
          <p:nvPr/>
        </p:nvGrpSpPr>
        <p:grpSpPr>
          <a:xfrm>
            <a:off x="602652" y="1805301"/>
            <a:ext cx="849757" cy="466811"/>
            <a:chOff x="635871" y="2399666"/>
            <a:chExt cx="1133169" cy="622503"/>
          </a:xfrm>
        </p:grpSpPr>
        <p:sp>
          <p:nvSpPr>
            <p:cNvPr id="3" name="Round Same Side Corner Rectangle 2"/>
            <p:cNvSpPr/>
            <p:nvPr/>
          </p:nvSpPr>
          <p:spPr>
            <a:xfrm>
              <a:off x="635871" y="2399666"/>
              <a:ext cx="1133169" cy="622503"/>
            </a:xfrm>
            <a:prstGeom prst="round2SameRect">
              <a:avLst/>
            </a:prstGeom>
            <a:solidFill>
              <a:srgbClr val="00B9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Arial" panose="020B0604020202020204" pitchFamily="34" charset="0"/>
              </a:endParaRPr>
            </a:p>
          </p:txBody>
        </p:sp>
        <p:sp>
          <p:nvSpPr>
            <p:cNvPr id="28" name="TextBox 27"/>
            <p:cNvSpPr txBox="1"/>
            <p:nvPr/>
          </p:nvSpPr>
          <p:spPr>
            <a:xfrm>
              <a:off x="635871" y="2480085"/>
              <a:ext cx="1133169" cy="492513"/>
            </a:xfrm>
            <a:prstGeom prst="rect">
              <a:avLst/>
            </a:prstGeom>
            <a:solidFill>
              <a:srgbClr val="00B9F0"/>
            </a:solidFill>
          </p:spPr>
          <p:txBody>
            <a:bodyPr wrap="square" rtlCol="0">
              <a:spAutoFit/>
            </a:bodyPr>
            <a:lstStyle/>
            <a:p>
              <a:pPr algn="ctr"/>
              <a:r>
                <a:rPr lang="en-US" dirty="0">
                  <a:solidFill>
                    <a:schemeClr val="bg1"/>
                  </a:solidFill>
                  <a:latin typeface="Arial" panose="020B0604020202020204" pitchFamily="34" charset="0"/>
                  <a:ea typeface="Myriad Pro" charset="0"/>
                  <a:cs typeface="Arial" panose="020B0604020202020204" pitchFamily="34" charset="0"/>
                </a:rPr>
                <a:t>A0</a:t>
              </a:r>
              <a:endParaRPr lang="en-US" sz="2100" dirty="0">
                <a:solidFill>
                  <a:schemeClr val="bg1"/>
                </a:solidFill>
                <a:latin typeface="Arial" panose="020B0604020202020204" pitchFamily="34" charset="0"/>
                <a:ea typeface="Myriad Pro" charset="0"/>
                <a:cs typeface="Arial" panose="020B0604020202020204" pitchFamily="34" charset="0"/>
              </a:endParaRPr>
            </a:p>
          </p:txBody>
        </p:sp>
      </p:grpSp>
      <p:grpSp>
        <p:nvGrpSpPr>
          <p:cNvPr id="43" name="Group 42"/>
          <p:cNvGrpSpPr/>
          <p:nvPr/>
        </p:nvGrpSpPr>
        <p:grpSpPr>
          <a:xfrm>
            <a:off x="602652" y="2272114"/>
            <a:ext cx="846728" cy="466811"/>
            <a:chOff x="635872" y="3022169"/>
            <a:chExt cx="1133168" cy="622503"/>
          </a:xfrm>
        </p:grpSpPr>
        <p:sp>
          <p:nvSpPr>
            <p:cNvPr id="22" name="Rectangle 21"/>
            <p:cNvSpPr/>
            <p:nvPr/>
          </p:nvSpPr>
          <p:spPr>
            <a:xfrm>
              <a:off x="635872" y="3022169"/>
              <a:ext cx="1133168" cy="622503"/>
            </a:xfrm>
            <a:prstGeom prst="rect">
              <a:avLst/>
            </a:prstGeom>
            <a:solidFill>
              <a:srgbClr val="6671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Arial" panose="020B0604020202020204" pitchFamily="34" charset="0"/>
              </a:endParaRPr>
            </a:p>
          </p:txBody>
        </p:sp>
        <p:sp>
          <p:nvSpPr>
            <p:cNvPr id="30" name="TextBox 29"/>
            <p:cNvSpPr txBox="1"/>
            <p:nvPr/>
          </p:nvSpPr>
          <p:spPr>
            <a:xfrm>
              <a:off x="637557" y="3096262"/>
              <a:ext cx="1125761" cy="492513"/>
            </a:xfrm>
            <a:prstGeom prst="rect">
              <a:avLst/>
            </a:prstGeom>
            <a:solidFill>
              <a:srgbClr val="667188"/>
            </a:solidFill>
          </p:spPr>
          <p:txBody>
            <a:bodyPr wrap="square" rtlCol="0">
              <a:spAutoFit/>
            </a:bodyPr>
            <a:lstStyle/>
            <a:p>
              <a:pPr algn="ctr"/>
              <a:r>
                <a:rPr lang="en-US" dirty="0">
                  <a:solidFill>
                    <a:schemeClr val="bg1"/>
                  </a:solidFill>
                  <a:latin typeface="Arial" panose="020B0604020202020204" pitchFamily="34" charset="0"/>
                  <a:ea typeface="Myriad Pro" charset="0"/>
                  <a:cs typeface="Arial" panose="020B0604020202020204" pitchFamily="34" charset="0"/>
                </a:rPr>
                <a:t>B0</a:t>
              </a:r>
              <a:endParaRPr lang="en-US" sz="2100" dirty="0">
                <a:solidFill>
                  <a:schemeClr val="bg1"/>
                </a:solidFill>
                <a:latin typeface="Arial" panose="020B0604020202020204" pitchFamily="34" charset="0"/>
                <a:ea typeface="Myriad Pro" charset="0"/>
                <a:cs typeface="Arial" panose="020B0604020202020204" pitchFamily="34" charset="0"/>
              </a:endParaRPr>
            </a:p>
          </p:txBody>
        </p:sp>
      </p:grpSp>
      <p:grpSp>
        <p:nvGrpSpPr>
          <p:cNvPr id="44" name="Group 43"/>
          <p:cNvGrpSpPr/>
          <p:nvPr/>
        </p:nvGrpSpPr>
        <p:grpSpPr>
          <a:xfrm>
            <a:off x="602653" y="2738926"/>
            <a:ext cx="849755" cy="466811"/>
            <a:chOff x="635872" y="3644672"/>
            <a:chExt cx="1133168" cy="622503"/>
          </a:xfrm>
        </p:grpSpPr>
        <p:sp>
          <p:nvSpPr>
            <p:cNvPr id="25" name="Round Same Side Corner Rectangle 24"/>
            <p:cNvSpPr/>
            <p:nvPr/>
          </p:nvSpPr>
          <p:spPr>
            <a:xfrm flipV="1">
              <a:off x="635872" y="3644672"/>
              <a:ext cx="1133168" cy="622503"/>
            </a:xfrm>
            <a:prstGeom prst="round2SameRect">
              <a:avLst/>
            </a:prstGeom>
            <a:solidFill>
              <a:srgbClr val="8CC8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Arial" panose="020B0604020202020204" pitchFamily="34" charset="0"/>
              </a:endParaRPr>
            </a:p>
          </p:txBody>
        </p:sp>
        <p:sp>
          <p:nvSpPr>
            <p:cNvPr id="31" name="TextBox 30"/>
            <p:cNvSpPr txBox="1"/>
            <p:nvPr/>
          </p:nvSpPr>
          <p:spPr>
            <a:xfrm>
              <a:off x="637558" y="3718765"/>
              <a:ext cx="1125760" cy="492513"/>
            </a:xfrm>
            <a:prstGeom prst="rect">
              <a:avLst/>
            </a:prstGeom>
            <a:solidFill>
              <a:srgbClr val="8CC83C"/>
            </a:solidFill>
          </p:spPr>
          <p:txBody>
            <a:bodyPr wrap="square" rtlCol="0">
              <a:spAutoFit/>
            </a:bodyPr>
            <a:lstStyle/>
            <a:p>
              <a:pPr algn="ctr"/>
              <a:r>
                <a:rPr lang="en-US" dirty="0">
                  <a:solidFill>
                    <a:schemeClr val="bg1"/>
                  </a:solidFill>
                  <a:latin typeface="Arial" panose="020B0604020202020204" pitchFamily="34" charset="0"/>
                  <a:ea typeface="Myriad Pro" charset="0"/>
                  <a:cs typeface="Arial" panose="020B0604020202020204" pitchFamily="34" charset="0"/>
                </a:rPr>
                <a:t>C0</a:t>
              </a:r>
              <a:endParaRPr lang="en-US" sz="2100" dirty="0">
                <a:solidFill>
                  <a:schemeClr val="bg1"/>
                </a:solidFill>
                <a:latin typeface="Arial" panose="020B0604020202020204" pitchFamily="34" charset="0"/>
                <a:ea typeface="Myriad Pro" charset="0"/>
                <a:cs typeface="Arial" panose="020B0604020202020204" pitchFamily="34" charset="0"/>
              </a:endParaRPr>
            </a:p>
          </p:txBody>
        </p:sp>
      </p:grpSp>
      <p:sp>
        <p:nvSpPr>
          <p:cNvPr id="54" name="TextBox 53"/>
          <p:cNvSpPr txBox="1"/>
          <p:nvPr/>
        </p:nvSpPr>
        <p:spPr>
          <a:xfrm>
            <a:off x="627661" y="3205735"/>
            <a:ext cx="794844" cy="323165"/>
          </a:xfrm>
          <a:prstGeom prst="rect">
            <a:avLst/>
          </a:prstGeom>
          <a:noFill/>
        </p:spPr>
        <p:txBody>
          <a:bodyPr wrap="square" rtlCol="0">
            <a:spAutoFit/>
          </a:bodyPr>
          <a:lstStyle/>
          <a:p>
            <a:pPr algn="ctr"/>
            <a:r>
              <a:rPr lang="en-US" sz="1500" dirty="0">
                <a:solidFill>
                  <a:schemeClr val="tx1">
                    <a:lumMod val="65000"/>
                    <a:lumOff val="35000"/>
                  </a:schemeClr>
                </a:solidFill>
                <a:latin typeface="Arial" panose="020B0604020202020204" pitchFamily="34" charset="0"/>
                <a:ea typeface="Myriad Pro" charset="0"/>
                <a:cs typeface="Arial" panose="020B0604020202020204" pitchFamily="34" charset="0"/>
              </a:rPr>
              <a:t>.</a:t>
            </a:r>
            <a:r>
              <a:rPr lang="en-US" sz="1500" dirty="0" err="1">
                <a:solidFill>
                  <a:schemeClr val="tx1">
                    <a:lumMod val="65000"/>
                    <a:lumOff val="35000"/>
                  </a:schemeClr>
                </a:solidFill>
                <a:latin typeface="Arial" panose="020B0604020202020204" pitchFamily="34" charset="0"/>
                <a:ea typeface="Myriad Pro" charset="0"/>
                <a:cs typeface="Arial" panose="020B0604020202020204" pitchFamily="34" charset="0"/>
              </a:rPr>
              <a:t>vbk</a:t>
            </a:r>
            <a:r>
              <a:rPr lang="en-US" sz="1500" dirty="0">
                <a:solidFill>
                  <a:schemeClr val="tx1">
                    <a:lumMod val="65000"/>
                    <a:lumOff val="35000"/>
                  </a:schemeClr>
                </a:solidFill>
                <a:latin typeface="Arial" panose="020B0604020202020204" pitchFamily="34" charset="0"/>
                <a:ea typeface="Myriad Pro" charset="0"/>
                <a:cs typeface="Arial" panose="020B0604020202020204" pitchFamily="34" charset="0"/>
              </a:rPr>
              <a:t> 1</a:t>
            </a:r>
          </a:p>
        </p:txBody>
      </p:sp>
      <p:sp>
        <p:nvSpPr>
          <p:cNvPr id="55" name="TextBox 54"/>
          <p:cNvSpPr txBox="1"/>
          <p:nvPr/>
        </p:nvSpPr>
        <p:spPr>
          <a:xfrm>
            <a:off x="1837592" y="3205735"/>
            <a:ext cx="794844" cy="323165"/>
          </a:xfrm>
          <a:prstGeom prst="rect">
            <a:avLst/>
          </a:prstGeom>
          <a:noFill/>
        </p:spPr>
        <p:txBody>
          <a:bodyPr wrap="square" rtlCol="0">
            <a:spAutoFit/>
          </a:bodyPr>
          <a:lstStyle/>
          <a:p>
            <a:pPr algn="ctr"/>
            <a:r>
              <a:rPr lang="en-US" sz="1500" dirty="0">
                <a:solidFill>
                  <a:schemeClr val="tx1">
                    <a:lumMod val="65000"/>
                    <a:lumOff val="35000"/>
                  </a:schemeClr>
                </a:solidFill>
                <a:latin typeface="Arial" panose="020B0604020202020204" pitchFamily="34" charset="0"/>
                <a:ea typeface="Myriad Pro" charset="0"/>
                <a:cs typeface="Arial" panose="020B0604020202020204" pitchFamily="34" charset="0"/>
              </a:rPr>
              <a:t>.</a:t>
            </a:r>
            <a:r>
              <a:rPr lang="en-US" sz="1500" dirty="0" err="1">
                <a:solidFill>
                  <a:schemeClr val="tx1">
                    <a:lumMod val="65000"/>
                    <a:lumOff val="35000"/>
                  </a:schemeClr>
                </a:solidFill>
                <a:latin typeface="Arial" panose="020B0604020202020204" pitchFamily="34" charset="0"/>
                <a:ea typeface="Myriad Pro" charset="0"/>
                <a:cs typeface="Arial" panose="020B0604020202020204" pitchFamily="34" charset="0"/>
              </a:rPr>
              <a:t>vib</a:t>
            </a:r>
            <a:r>
              <a:rPr lang="en-US" sz="1500" dirty="0">
                <a:solidFill>
                  <a:schemeClr val="tx1">
                    <a:lumMod val="65000"/>
                    <a:lumOff val="35000"/>
                  </a:schemeClr>
                </a:solidFill>
                <a:latin typeface="Arial" panose="020B0604020202020204" pitchFamily="34" charset="0"/>
                <a:ea typeface="Myriad Pro" charset="0"/>
                <a:cs typeface="Arial" panose="020B0604020202020204" pitchFamily="34" charset="0"/>
              </a:rPr>
              <a:t> 1</a:t>
            </a:r>
          </a:p>
        </p:txBody>
      </p:sp>
      <p:sp>
        <p:nvSpPr>
          <p:cNvPr id="56" name="TextBox 55"/>
          <p:cNvSpPr txBox="1"/>
          <p:nvPr/>
        </p:nvSpPr>
        <p:spPr>
          <a:xfrm>
            <a:off x="3103989" y="3205039"/>
            <a:ext cx="794844" cy="323165"/>
          </a:xfrm>
          <a:prstGeom prst="rect">
            <a:avLst/>
          </a:prstGeom>
          <a:noFill/>
        </p:spPr>
        <p:txBody>
          <a:bodyPr wrap="square" rtlCol="0">
            <a:spAutoFit/>
          </a:bodyPr>
          <a:lstStyle/>
          <a:p>
            <a:pPr algn="ctr"/>
            <a:r>
              <a:rPr lang="en-US" sz="1500" dirty="0">
                <a:solidFill>
                  <a:schemeClr val="tx1">
                    <a:lumMod val="65000"/>
                    <a:lumOff val="35000"/>
                  </a:schemeClr>
                </a:solidFill>
                <a:latin typeface="Arial" panose="020B0604020202020204" pitchFamily="34" charset="0"/>
                <a:ea typeface="Myriad Pro" charset="0"/>
                <a:cs typeface="Arial" panose="020B0604020202020204" pitchFamily="34" charset="0"/>
              </a:rPr>
              <a:t>.</a:t>
            </a:r>
            <a:r>
              <a:rPr lang="en-US" sz="1500" dirty="0" err="1">
                <a:solidFill>
                  <a:schemeClr val="tx1">
                    <a:lumMod val="65000"/>
                    <a:lumOff val="35000"/>
                  </a:schemeClr>
                </a:solidFill>
                <a:latin typeface="Arial" panose="020B0604020202020204" pitchFamily="34" charset="0"/>
                <a:ea typeface="Myriad Pro" charset="0"/>
                <a:cs typeface="Arial" panose="020B0604020202020204" pitchFamily="34" charset="0"/>
              </a:rPr>
              <a:t>vib</a:t>
            </a:r>
            <a:r>
              <a:rPr lang="en-US" sz="1500" dirty="0">
                <a:solidFill>
                  <a:schemeClr val="tx1">
                    <a:lumMod val="65000"/>
                    <a:lumOff val="35000"/>
                  </a:schemeClr>
                </a:solidFill>
                <a:latin typeface="Arial" panose="020B0604020202020204" pitchFamily="34" charset="0"/>
                <a:ea typeface="Myriad Pro" charset="0"/>
                <a:cs typeface="Arial" panose="020B0604020202020204" pitchFamily="34" charset="0"/>
              </a:rPr>
              <a:t> 2</a:t>
            </a:r>
          </a:p>
        </p:txBody>
      </p:sp>
      <p:sp>
        <p:nvSpPr>
          <p:cNvPr id="57" name="TextBox 56"/>
          <p:cNvSpPr txBox="1"/>
          <p:nvPr/>
        </p:nvSpPr>
        <p:spPr>
          <a:xfrm>
            <a:off x="4339593" y="3205039"/>
            <a:ext cx="794844" cy="323165"/>
          </a:xfrm>
          <a:prstGeom prst="rect">
            <a:avLst/>
          </a:prstGeom>
          <a:noFill/>
        </p:spPr>
        <p:txBody>
          <a:bodyPr wrap="square" rtlCol="0">
            <a:spAutoFit/>
          </a:bodyPr>
          <a:lstStyle/>
          <a:p>
            <a:pPr algn="ctr"/>
            <a:r>
              <a:rPr lang="en-US" sz="1500" dirty="0">
                <a:solidFill>
                  <a:schemeClr val="tx1">
                    <a:lumMod val="65000"/>
                    <a:lumOff val="35000"/>
                  </a:schemeClr>
                </a:solidFill>
                <a:latin typeface="Arial" panose="020B0604020202020204" pitchFamily="34" charset="0"/>
                <a:ea typeface="Myriad Pro" charset="0"/>
                <a:cs typeface="Arial" panose="020B0604020202020204" pitchFamily="34" charset="0"/>
              </a:rPr>
              <a:t>.</a:t>
            </a:r>
            <a:r>
              <a:rPr lang="en-US" sz="1500" dirty="0" err="1">
                <a:solidFill>
                  <a:schemeClr val="tx1">
                    <a:lumMod val="65000"/>
                    <a:lumOff val="35000"/>
                  </a:schemeClr>
                </a:solidFill>
                <a:latin typeface="Arial" panose="020B0604020202020204" pitchFamily="34" charset="0"/>
                <a:ea typeface="Myriad Pro" charset="0"/>
                <a:cs typeface="Arial" panose="020B0604020202020204" pitchFamily="34" charset="0"/>
              </a:rPr>
              <a:t>vib</a:t>
            </a:r>
            <a:r>
              <a:rPr lang="en-US" sz="1500" dirty="0">
                <a:solidFill>
                  <a:schemeClr val="tx1">
                    <a:lumMod val="65000"/>
                    <a:lumOff val="35000"/>
                  </a:schemeClr>
                </a:solidFill>
                <a:latin typeface="Arial" panose="020B0604020202020204" pitchFamily="34" charset="0"/>
                <a:ea typeface="Myriad Pro" charset="0"/>
                <a:cs typeface="Arial" panose="020B0604020202020204" pitchFamily="34" charset="0"/>
              </a:rPr>
              <a:t> 3</a:t>
            </a:r>
          </a:p>
        </p:txBody>
      </p:sp>
      <p:sp>
        <p:nvSpPr>
          <p:cNvPr id="86" name="TextBox 85"/>
          <p:cNvSpPr txBox="1"/>
          <p:nvPr/>
        </p:nvSpPr>
        <p:spPr>
          <a:xfrm>
            <a:off x="598360" y="1476970"/>
            <a:ext cx="849757" cy="230832"/>
          </a:xfrm>
          <a:prstGeom prst="rect">
            <a:avLst/>
          </a:prstGeom>
          <a:noFill/>
        </p:spPr>
        <p:txBody>
          <a:bodyPr wrap="square" rtlCol="0">
            <a:spAutoFit/>
          </a:bodyPr>
          <a:lstStyle/>
          <a:p>
            <a:pPr algn="ctr"/>
            <a:r>
              <a:rPr lang="en-US" sz="900" dirty="0">
                <a:solidFill>
                  <a:schemeClr val="tx1">
                    <a:lumMod val="65000"/>
                    <a:lumOff val="35000"/>
                  </a:schemeClr>
                </a:solidFill>
                <a:latin typeface="Arial" panose="020B0604020202020204" pitchFamily="34" charset="0"/>
                <a:ea typeface="Myriad Pro" charset="0"/>
                <a:cs typeface="Arial" panose="020B0604020202020204" pitchFamily="34" charset="0"/>
              </a:rPr>
              <a:t>Full Backup</a:t>
            </a:r>
          </a:p>
        </p:txBody>
      </p:sp>
      <p:sp>
        <p:nvSpPr>
          <p:cNvPr id="87" name="TextBox 86"/>
          <p:cNvSpPr txBox="1"/>
          <p:nvPr/>
        </p:nvSpPr>
        <p:spPr>
          <a:xfrm>
            <a:off x="2936937" y="1476970"/>
            <a:ext cx="1128950" cy="369332"/>
          </a:xfrm>
          <a:prstGeom prst="rect">
            <a:avLst/>
          </a:prstGeom>
          <a:noFill/>
        </p:spPr>
        <p:txBody>
          <a:bodyPr wrap="square" rtlCol="0">
            <a:spAutoFit/>
          </a:bodyPr>
          <a:lstStyle/>
          <a:p>
            <a:pPr algn="ctr"/>
            <a:r>
              <a:rPr lang="en-US" sz="900" dirty="0">
                <a:solidFill>
                  <a:schemeClr val="tx1">
                    <a:lumMod val="65000"/>
                    <a:lumOff val="35000"/>
                  </a:schemeClr>
                </a:solidFill>
                <a:latin typeface="Arial" panose="020B0604020202020204" pitchFamily="34" charset="0"/>
                <a:ea typeface="Myriad Pro" charset="0"/>
                <a:cs typeface="Arial" panose="020B0604020202020204" pitchFamily="34" charset="0"/>
              </a:rPr>
              <a:t>Incremental Backups</a:t>
            </a:r>
          </a:p>
        </p:txBody>
      </p:sp>
      <p:grpSp>
        <p:nvGrpSpPr>
          <p:cNvPr id="5" name="Group 4"/>
          <p:cNvGrpSpPr/>
          <p:nvPr/>
        </p:nvGrpSpPr>
        <p:grpSpPr>
          <a:xfrm>
            <a:off x="5519621" y="1477262"/>
            <a:ext cx="849757" cy="2048181"/>
            <a:chOff x="7359672" y="1969476"/>
            <a:chExt cx="1133170" cy="2731294"/>
          </a:xfrm>
        </p:grpSpPr>
        <p:sp>
          <p:nvSpPr>
            <p:cNvPr id="98" name="TextBox 97"/>
            <p:cNvSpPr txBox="1"/>
            <p:nvPr/>
          </p:nvSpPr>
          <p:spPr>
            <a:xfrm>
              <a:off x="7398743" y="4269822"/>
              <a:ext cx="1059944" cy="430948"/>
            </a:xfrm>
            <a:prstGeom prst="rect">
              <a:avLst/>
            </a:prstGeom>
            <a:noFill/>
          </p:spPr>
          <p:txBody>
            <a:bodyPr wrap="square" rtlCol="0">
              <a:spAutoFit/>
            </a:bodyPr>
            <a:lstStyle/>
            <a:p>
              <a:pPr algn="ctr"/>
              <a:r>
                <a:rPr lang="en-US" sz="1500" dirty="0">
                  <a:solidFill>
                    <a:schemeClr val="tx1">
                      <a:lumMod val="65000"/>
                      <a:lumOff val="35000"/>
                    </a:schemeClr>
                  </a:solidFill>
                  <a:latin typeface="Arial" panose="020B0604020202020204" pitchFamily="34" charset="0"/>
                  <a:ea typeface="Myriad Pro" charset="0"/>
                  <a:cs typeface="Arial" panose="020B0604020202020204" pitchFamily="34" charset="0"/>
                </a:rPr>
                <a:t>.</a:t>
              </a:r>
              <a:r>
                <a:rPr lang="en-US" sz="1500" dirty="0" err="1">
                  <a:solidFill>
                    <a:schemeClr val="tx1">
                      <a:lumMod val="65000"/>
                      <a:lumOff val="35000"/>
                    </a:schemeClr>
                  </a:solidFill>
                  <a:latin typeface="Arial" panose="020B0604020202020204" pitchFamily="34" charset="0"/>
                  <a:ea typeface="Myriad Pro" charset="0"/>
                  <a:cs typeface="Arial" panose="020B0604020202020204" pitchFamily="34" charset="0"/>
                </a:rPr>
                <a:t>vbk</a:t>
              </a:r>
              <a:r>
                <a:rPr lang="en-US" sz="1500" dirty="0">
                  <a:solidFill>
                    <a:schemeClr val="tx1">
                      <a:lumMod val="65000"/>
                      <a:lumOff val="35000"/>
                    </a:schemeClr>
                  </a:solidFill>
                  <a:latin typeface="Arial" panose="020B0604020202020204" pitchFamily="34" charset="0"/>
                  <a:ea typeface="Myriad Pro" charset="0"/>
                  <a:cs typeface="Arial" panose="020B0604020202020204" pitchFamily="34" charset="0"/>
                </a:rPr>
                <a:t> 2</a:t>
              </a:r>
            </a:p>
          </p:txBody>
        </p:sp>
        <p:sp>
          <p:nvSpPr>
            <p:cNvPr id="99" name="TextBox 98"/>
            <p:cNvSpPr txBox="1"/>
            <p:nvPr/>
          </p:nvSpPr>
          <p:spPr>
            <a:xfrm>
              <a:off x="7359672" y="1969476"/>
              <a:ext cx="1133170" cy="492512"/>
            </a:xfrm>
            <a:prstGeom prst="rect">
              <a:avLst/>
            </a:prstGeom>
            <a:noFill/>
          </p:spPr>
          <p:txBody>
            <a:bodyPr wrap="square" rtlCol="0">
              <a:spAutoFit/>
            </a:bodyPr>
            <a:lstStyle/>
            <a:p>
              <a:pPr algn="ctr"/>
              <a:r>
                <a:rPr lang="en-US" sz="900" dirty="0">
                  <a:solidFill>
                    <a:schemeClr val="tx1">
                      <a:lumMod val="65000"/>
                      <a:lumOff val="35000"/>
                    </a:schemeClr>
                  </a:solidFill>
                  <a:latin typeface="Arial" panose="020B0604020202020204" pitchFamily="34" charset="0"/>
                  <a:ea typeface="Myriad Pro" charset="0"/>
                  <a:cs typeface="Arial" panose="020B0604020202020204" pitchFamily="34" charset="0"/>
                </a:rPr>
                <a:t>Synthetic Full</a:t>
              </a:r>
            </a:p>
          </p:txBody>
        </p:sp>
      </p:grpSp>
      <p:grpSp>
        <p:nvGrpSpPr>
          <p:cNvPr id="110" name="Group 109"/>
          <p:cNvGrpSpPr/>
          <p:nvPr/>
        </p:nvGrpSpPr>
        <p:grpSpPr>
          <a:xfrm>
            <a:off x="1810134" y="1804604"/>
            <a:ext cx="849757" cy="466811"/>
            <a:chOff x="635871" y="2399666"/>
            <a:chExt cx="1133169" cy="622503"/>
          </a:xfrm>
        </p:grpSpPr>
        <p:sp>
          <p:nvSpPr>
            <p:cNvPr id="111" name="Round Same Side Corner Rectangle 110"/>
            <p:cNvSpPr/>
            <p:nvPr/>
          </p:nvSpPr>
          <p:spPr>
            <a:xfrm>
              <a:off x="635871" y="2399666"/>
              <a:ext cx="1133169" cy="622503"/>
            </a:xfrm>
            <a:prstGeom prst="round2SameRect">
              <a:avLst/>
            </a:prstGeom>
            <a:solidFill>
              <a:srgbClr val="00B9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Arial" panose="020B0604020202020204" pitchFamily="34" charset="0"/>
              </a:endParaRPr>
            </a:p>
          </p:txBody>
        </p:sp>
        <p:sp>
          <p:nvSpPr>
            <p:cNvPr id="112" name="TextBox 111"/>
            <p:cNvSpPr txBox="1"/>
            <p:nvPr/>
          </p:nvSpPr>
          <p:spPr>
            <a:xfrm>
              <a:off x="635871" y="2480085"/>
              <a:ext cx="1133169" cy="492513"/>
            </a:xfrm>
            <a:prstGeom prst="rect">
              <a:avLst/>
            </a:prstGeom>
            <a:solidFill>
              <a:srgbClr val="00B9F0"/>
            </a:solidFill>
          </p:spPr>
          <p:txBody>
            <a:bodyPr wrap="square" rtlCol="0">
              <a:spAutoFit/>
            </a:bodyPr>
            <a:lstStyle/>
            <a:p>
              <a:pPr algn="ctr"/>
              <a:r>
                <a:rPr lang="en-US" dirty="0">
                  <a:solidFill>
                    <a:schemeClr val="bg1"/>
                  </a:solidFill>
                  <a:latin typeface="Arial" panose="020B0604020202020204" pitchFamily="34" charset="0"/>
                  <a:ea typeface="Myriad Pro" charset="0"/>
                  <a:cs typeface="Arial" panose="020B0604020202020204" pitchFamily="34" charset="0"/>
                </a:rPr>
                <a:t>A1</a:t>
              </a:r>
              <a:endParaRPr lang="en-US" sz="2100" dirty="0">
                <a:solidFill>
                  <a:schemeClr val="bg1"/>
                </a:solidFill>
                <a:latin typeface="Arial" panose="020B0604020202020204" pitchFamily="34" charset="0"/>
                <a:ea typeface="Myriad Pro" charset="0"/>
                <a:cs typeface="Arial" panose="020B0604020202020204" pitchFamily="34" charset="0"/>
              </a:endParaRPr>
            </a:p>
          </p:txBody>
        </p:sp>
      </p:grpSp>
      <p:grpSp>
        <p:nvGrpSpPr>
          <p:cNvPr id="113" name="Group 112"/>
          <p:cNvGrpSpPr/>
          <p:nvPr/>
        </p:nvGrpSpPr>
        <p:grpSpPr>
          <a:xfrm>
            <a:off x="4292794" y="2738926"/>
            <a:ext cx="849755" cy="466811"/>
            <a:chOff x="635872" y="3644672"/>
            <a:chExt cx="1133168" cy="622503"/>
          </a:xfrm>
        </p:grpSpPr>
        <p:sp>
          <p:nvSpPr>
            <p:cNvPr id="114" name="Round Same Side Corner Rectangle 113"/>
            <p:cNvSpPr/>
            <p:nvPr/>
          </p:nvSpPr>
          <p:spPr>
            <a:xfrm flipV="1">
              <a:off x="635872" y="3644672"/>
              <a:ext cx="1133168" cy="622503"/>
            </a:xfrm>
            <a:prstGeom prst="round2SameRect">
              <a:avLst/>
            </a:prstGeom>
            <a:solidFill>
              <a:srgbClr val="8CC8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Arial" panose="020B0604020202020204" pitchFamily="34" charset="0"/>
              </a:endParaRPr>
            </a:p>
          </p:txBody>
        </p:sp>
        <p:sp>
          <p:nvSpPr>
            <p:cNvPr id="115" name="TextBox 114"/>
            <p:cNvSpPr txBox="1"/>
            <p:nvPr/>
          </p:nvSpPr>
          <p:spPr>
            <a:xfrm>
              <a:off x="638732" y="3718765"/>
              <a:ext cx="1124585" cy="492513"/>
            </a:xfrm>
            <a:prstGeom prst="rect">
              <a:avLst/>
            </a:prstGeom>
            <a:solidFill>
              <a:srgbClr val="8CC83C"/>
            </a:solidFill>
          </p:spPr>
          <p:txBody>
            <a:bodyPr wrap="square" rtlCol="0">
              <a:spAutoFit/>
            </a:bodyPr>
            <a:lstStyle/>
            <a:p>
              <a:pPr algn="ctr"/>
              <a:r>
                <a:rPr lang="en-US" dirty="0">
                  <a:solidFill>
                    <a:schemeClr val="bg1"/>
                  </a:solidFill>
                  <a:latin typeface="Arial" panose="020B0604020202020204" pitchFamily="34" charset="0"/>
                  <a:ea typeface="Myriad Pro" charset="0"/>
                  <a:cs typeface="Arial" panose="020B0604020202020204" pitchFamily="34" charset="0"/>
                </a:rPr>
                <a:t>C1</a:t>
              </a:r>
              <a:endParaRPr lang="en-US" sz="2100" dirty="0">
                <a:solidFill>
                  <a:schemeClr val="bg1"/>
                </a:solidFill>
                <a:latin typeface="Arial" panose="020B0604020202020204" pitchFamily="34" charset="0"/>
                <a:ea typeface="Myriad Pro" charset="0"/>
                <a:cs typeface="Arial" panose="020B0604020202020204" pitchFamily="34" charset="0"/>
              </a:endParaRPr>
            </a:p>
          </p:txBody>
        </p:sp>
      </p:grpSp>
      <p:grpSp>
        <p:nvGrpSpPr>
          <p:cNvPr id="116" name="Group 115"/>
          <p:cNvGrpSpPr/>
          <p:nvPr/>
        </p:nvGrpSpPr>
        <p:grpSpPr>
          <a:xfrm>
            <a:off x="3080262" y="1804603"/>
            <a:ext cx="849757" cy="466811"/>
            <a:chOff x="635871" y="2399666"/>
            <a:chExt cx="1133169" cy="622503"/>
          </a:xfrm>
        </p:grpSpPr>
        <p:sp>
          <p:nvSpPr>
            <p:cNvPr id="117" name="Round Same Side Corner Rectangle 116"/>
            <p:cNvSpPr/>
            <p:nvPr/>
          </p:nvSpPr>
          <p:spPr>
            <a:xfrm>
              <a:off x="635871" y="2399666"/>
              <a:ext cx="1133169" cy="622503"/>
            </a:xfrm>
            <a:prstGeom prst="round2SameRect">
              <a:avLst/>
            </a:prstGeom>
            <a:solidFill>
              <a:srgbClr val="00B9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Arial" panose="020B0604020202020204" pitchFamily="34" charset="0"/>
              </a:endParaRPr>
            </a:p>
          </p:txBody>
        </p:sp>
        <p:sp>
          <p:nvSpPr>
            <p:cNvPr id="118" name="TextBox 117"/>
            <p:cNvSpPr txBox="1"/>
            <p:nvPr/>
          </p:nvSpPr>
          <p:spPr>
            <a:xfrm>
              <a:off x="635871" y="2480085"/>
              <a:ext cx="1133169" cy="492513"/>
            </a:xfrm>
            <a:prstGeom prst="rect">
              <a:avLst/>
            </a:prstGeom>
            <a:solidFill>
              <a:srgbClr val="00B9F0"/>
            </a:solidFill>
          </p:spPr>
          <p:txBody>
            <a:bodyPr wrap="square" rtlCol="0">
              <a:spAutoFit/>
            </a:bodyPr>
            <a:lstStyle/>
            <a:p>
              <a:pPr algn="ctr"/>
              <a:r>
                <a:rPr lang="en-US" dirty="0">
                  <a:solidFill>
                    <a:schemeClr val="bg1"/>
                  </a:solidFill>
                  <a:latin typeface="Arial" panose="020B0604020202020204" pitchFamily="34" charset="0"/>
                  <a:ea typeface="Myriad Pro" charset="0"/>
                  <a:cs typeface="Arial" panose="020B0604020202020204" pitchFamily="34" charset="0"/>
                </a:rPr>
                <a:t>A2</a:t>
              </a:r>
              <a:endParaRPr lang="en-US" sz="2100" dirty="0">
                <a:solidFill>
                  <a:schemeClr val="bg1"/>
                </a:solidFill>
                <a:latin typeface="Arial" panose="020B0604020202020204" pitchFamily="34" charset="0"/>
                <a:ea typeface="Myriad Pro" charset="0"/>
                <a:cs typeface="Arial" panose="020B0604020202020204" pitchFamily="34" charset="0"/>
              </a:endParaRPr>
            </a:p>
          </p:txBody>
        </p:sp>
      </p:grpSp>
      <p:sp>
        <p:nvSpPr>
          <p:cNvPr id="164" name="TextBox 163"/>
          <p:cNvSpPr txBox="1"/>
          <p:nvPr/>
        </p:nvSpPr>
        <p:spPr>
          <a:xfrm>
            <a:off x="7076627" y="3205039"/>
            <a:ext cx="1694738" cy="553998"/>
          </a:xfrm>
          <a:prstGeom prst="rect">
            <a:avLst/>
          </a:prstGeom>
          <a:noFill/>
        </p:spPr>
        <p:txBody>
          <a:bodyPr wrap="square" rtlCol="0">
            <a:spAutoFit/>
          </a:bodyPr>
          <a:lstStyle/>
          <a:p>
            <a:pPr algn="ctr"/>
            <a:r>
              <a:rPr lang="en-US" sz="1500" dirty="0">
                <a:solidFill>
                  <a:schemeClr val="tx1">
                    <a:lumMod val="65000"/>
                    <a:lumOff val="35000"/>
                  </a:schemeClr>
                </a:solidFill>
                <a:latin typeface="Arial" panose="020B0604020202020204" pitchFamily="34" charset="0"/>
                <a:ea typeface="Myriad Pro" charset="0"/>
                <a:cs typeface="Arial" panose="020B0604020202020204" pitchFamily="34" charset="0"/>
              </a:rPr>
              <a:t>Backup Repository</a:t>
            </a:r>
          </a:p>
        </p:txBody>
      </p:sp>
      <p:sp>
        <p:nvSpPr>
          <p:cNvPr id="165" name="TextBox 164"/>
          <p:cNvSpPr txBox="1"/>
          <p:nvPr/>
        </p:nvSpPr>
        <p:spPr>
          <a:xfrm>
            <a:off x="7232219" y="1475237"/>
            <a:ext cx="1374972" cy="323165"/>
          </a:xfrm>
          <a:prstGeom prst="rect">
            <a:avLst/>
          </a:prstGeom>
          <a:noFill/>
        </p:spPr>
        <p:txBody>
          <a:bodyPr wrap="square" rtlCol="0">
            <a:spAutoFit/>
          </a:bodyPr>
          <a:lstStyle/>
          <a:p>
            <a:pPr algn="ctr"/>
            <a:r>
              <a:rPr lang="en-US" sz="1500" b="1" dirty="0">
                <a:solidFill>
                  <a:srgbClr val="54B948"/>
                </a:solidFill>
                <a:latin typeface="Arial" panose="020B0604020202020204" pitchFamily="34" charset="0"/>
                <a:ea typeface="Myriad Pro" charset="0"/>
                <a:cs typeface="Arial" panose="020B0604020202020204" pitchFamily="34" charset="0"/>
              </a:rPr>
              <a:t>60%</a:t>
            </a:r>
          </a:p>
        </p:txBody>
      </p:sp>
      <p:sp>
        <p:nvSpPr>
          <p:cNvPr id="169" name="Rectangle 168"/>
          <p:cNvSpPr/>
          <p:nvPr/>
        </p:nvSpPr>
        <p:spPr>
          <a:xfrm>
            <a:off x="7240801" y="2786310"/>
            <a:ext cx="1371406" cy="411422"/>
          </a:xfrm>
          <a:prstGeom prst="rect">
            <a:avLst/>
          </a:prstGeom>
          <a:solidFill>
            <a:srgbClr val="63C2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Arial" panose="020B0604020202020204" pitchFamily="34" charset="0"/>
            </a:endParaRPr>
          </a:p>
        </p:txBody>
      </p:sp>
      <p:sp>
        <p:nvSpPr>
          <p:cNvPr id="170" name="Rectangle 169"/>
          <p:cNvSpPr/>
          <p:nvPr/>
        </p:nvSpPr>
        <p:spPr>
          <a:xfrm>
            <a:off x="7240801" y="2650242"/>
            <a:ext cx="1371406" cy="137141"/>
          </a:xfrm>
          <a:prstGeom prst="rect">
            <a:avLst/>
          </a:prstGeom>
          <a:solidFill>
            <a:srgbClr val="63C2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Arial" panose="020B0604020202020204" pitchFamily="34" charset="0"/>
            </a:endParaRPr>
          </a:p>
        </p:txBody>
      </p:sp>
      <p:sp>
        <p:nvSpPr>
          <p:cNvPr id="171" name="Rectangle 170"/>
          <p:cNvSpPr/>
          <p:nvPr/>
        </p:nvSpPr>
        <p:spPr>
          <a:xfrm>
            <a:off x="7240801" y="2517631"/>
            <a:ext cx="1371406" cy="137141"/>
          </a:xfrm>
          <a:prstGeom prst="rect">
            <a:avLst/>
          </a:prstGeom>
          <a:solidFill>
            <a:srgbClr val="63C2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Arial" panose="020B0604020202020204" pitchFamily="34" charset="0"/>
            </a:endParaRPr>
          </a:p>
        </p:txBody>
      </p:sp>
      <p:sp>
        <p:nvSpPr>
          <p:cNvPr id="172" name="Rectangle 171"/>
          <p:cNvSpPr/>
          <p:nvPr/>
        </p:nvSpPr>
        <p:spPr>
          <a:xfrm>
            <a:off x="7240801" y="2383909"/>
            <a:ext cx="1371406" cy="137141"/>
          </a:xfrm>
          <a:prstGeom prst="rect">
            <a:avLst/>
          </a:prstGeom>
          <a:solidFill>
            <a:srgbClr val="63C2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Arial" panose="020B0604020202020204" pitchFamily="34" charset="0"/>
            </a:endParaRPr>
          </a:p>
        </p:txBody>
      </p:sp>
      <p:sp>
        <p:nvSpPr>
          <p:cNvPr id="184" name="Rectangle 183"/>
          <p:cNvSpPr/>
          <p:nvPr/>
        </p:nvSpPr>
        <p:spPr>
          <a:xfrm>
            <a:off x="7246136" y="2248067"/>
            <a:ext cx="1371406" cy="137141"/>
          </a:xfrm>
          <a:prstGeom prst="rect">
            <a:avLst/>
          </a:prstGeom>
          <a:solidFill>
            <a:srgbClr val="63C2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Arial" panose="020B0604020202020204" pitchFamily="34" charset="0"/>
            </a:endParaRPr>
          </a:p>
        </p:txBody>
      </p:sp>
      <p:sp>
        <p:nvSpPr>
          <p:cNvPr id="185" name="Rectangle 184"/>
          <p:cNvSpPr/>
          <p:nvPr/>
        </p:nvSpPr>
        <p:spPr>
          <a:xfrm>
            <a:off x="7246136" y="2111627"/>
            <a:ext cx="1371406" cy="137141"/>
          </a:xfrm>
          <a:prstGeom prst="rect">
            <a:avLst/>
          </a:prstGeom>
          <a:solidFill>
            <a:srgbClr val="63C2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Arial" panose="020B0604020202020204" pitchFamily="34" charset="0"/>
            </a:endParaRPr>
          </a:p>
        </p:txBody>
      </p:sp>
      <p:sp>
        <p:nvSpPr>
          <p:cNvPr id="187" name="Rectangle 186"/>
          <p:cNvSpPr/>
          <p:nvPr/>
        </p:nvSpPr>
        <p:spPr>
          <a:xfrm>
            <a:off x="7240801" y="1974154"/>
            <a:ext cx="1371406" cy="137141"/>
          </a:xfrm>
          <a:prstGeom prst="rect">
            <a:avLst/>
          </a:prstGeom>
          <a:solidFill>
            <a:srgbClr val="63C2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Arial" panose="020B0604020202020204" pitchFamily="34" charset="0"/>
            </a:endParaRPr>
          </a:p>
        </p:txBody>
      </p:sp>
      <p:sp>
        <p:nvSpPr>
          <p:cNvPr id="188" name="Rectangle 187"/>
          <p:cNvSpPr/>
          <p:nvPr/>
        </p:nvSpPr>
        <p:spPr>
          <a:xfrm>
            <a:off x="7240801" y="1973491"/>
            <a:ext cx="1371406" cy="1217033"/>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Arial" panose="020B0604020202020204" pitchFamily="34" charset="0"/>
            </a:endParaRPr>
          </a:p>
        </p:txBody>
      </p:sp>
      <p:grpSp>
        <p:nvGrpSpPr>
          <p:cNvPr id="173" name="Group 172"/>
          <p:cNvGrpSpPr/>
          <p:nvPr/>
        </p:nvGrpSpPr>
        <p:grpSpPr>
          <a:xfrm>
            <a:off x="7170931" y="2184969"/>
            <a:ext cx="1516484" cy="643682"/>
            <a:chOff x="9561731" y="2913219"/>
            <a:chExt cx="2022265" cy="858364"/>
          </a:xfrm>
        </p:grpSpPr>
        <p:sp>
          <p:nvSpPr>
            <p:cNvPr id="174" name="Rectangle 173"/>
            <p:cNvSpPr/>
            <p:nvPr/>
          </p:nvSpPr>
          <p:spPr>
            <a:xfrm>
              <a:off x="11397649" y="3588263"/>
              <a:ext cx="186347" cy="1833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Arial" panose="020B0604020202020204" pitchFamily="34" charset="0"/>
              </a:endParaRPr>
            </a:p>
          </p:txBody>
        </p:sp>
        <p:sp>
          <p:nvSpPr>
            <p:cNvPr id="175" name="Rectangle 174"/>
            <p:cNvSpPr/>
            <p:nvPr/>
          </p:nvSpPr>
          <p:spPr>
            <a:xfrm>
              <a:off x="11397649" y="2916861"/>
              <a:ext cx="186347" cy="1833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Arial" panose="020B0604020202020204" pitchFamily="34" charset="0"/>
              </a:endParaRPr>
            </a:p>
          </p:txBody>
        </p:sp>
        <p:sp>
          <p:nvSpPr>
            <p:cNvPr id="176" name="Rectangle 175"/>
            <p:cNvSpPr/>
            <p:nvPr/>
          </p:nvSpPr>
          <p:spPr>
            <a:xfrm>
              <a:off x="9561731" y="3584621"/>
              <a:ext cx="186347" cy="1833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Arial" panose="020B0604020202020204" pitchFamily="34" charset="0"/>
              </a:endParaRPr>
            </a:p>
          </p:txBody>
        </p:sp>
        <p:sp>
          <p:nvSpPr>
            <p:cNvPr id="177" name="Rectangle 176"/>
            <p:cNvSpPr/>
            <p:nvPr/>
          </p:nvSpPr>
          <p:spPr>
            <a:xfrm>
              <a:off x="9561731" y="2913219"/>
              <a:ext cx="186347" cy="1833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Arial" panose="020B0604020202020204" pitchFamily="34" charset="0"/>
              </a:endParaRPr>
            </a:p>
          </p:txBody>
        </p:sp>
      </p:grpSp>
      <p:grpSp>
        <p:nvGrpSpPr>
          <p:cNvPr id="178" name="Group 177"/>
          <p:cNvGrpSpPr/>
          <p:nvPr/>
        </p:nvGrpSpPr>
        <p:grpSpPr>
          <a:xfrm>
            <a:off x="7240801" y="1819119"/>
            <a:ext cx="1371406" cy="1371406"/>
            <a:chOff x="2184243" y="2417722"/>
            <a:chExt cx="1833554" cy="1849453"/>
          </a:xfrm>
        </p:grpSpPr>
        <p:sp>
          <p:nvSpPr>
            <p:cNvPr id="179" name="Rectangle 178"/>
            <p:cNvSpPr/>
            <p:nvPr/>
          </p:nvSpPr>
          <p:spPr>
            <a:xfrm>
              <a:off x="2184243" y="2417722"/>
              <a:ext cx="1833554" cy="490805"/>
            </a:xfrm>
            <a:prstGeom prst="rect">
              <a:avLst/>
            </a:prstGeom>
            <a:noFill/>
            <a:ln w="571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Arial" panose="020B0604020202020204" pitchFamily="34" charset="0"/>
              </a:endParaRPr>
            </a:p>
          </p:txBody>
        </p:sp>
        <p:sp>
          <p:nvSpPr>
            <p:cNvPr id="180" name="Rectangle 179"/>
            <p:cNvSpPr/>
            <p:nvPr/>
          </p:nvSpPr>
          <p:spPr>
            <a:xfrm>
              <a:off x="2184243" y="3776370"/>
              <a:ext cx="1833554" cy="490805"/>
            </a:xfrm>
            <a:prstGeom prst="rect">
              <a:avLst/>
            </a:prstGeom>
            <a:noFill/>
            <a:ln w="571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Arial" panose="020B0604020202020204" pitchFamily="34" charset="0"/>
              </a:endParaRPr>
            </a:p>
          </p:txBody>
        </p:sp>
        <p:sp>
          <p:nvSpPr>
            <p:cNvPr id="181" name="Rectangle 180"/>
            <p:cNvSpPr/>
            <p:nvPr/>
          </p:nvSpPr>
          <p:spPr>
            <a:xfrm>
              <a:off x="2184243" y="3099281"/>
              <a:ext cx="1833554" cy="490805"/>
            </a:xfrm>
            <a:prstGeom prst="rect">
              <a:avLst/>
            </a:prstGeom>
            <a:noFill/>
            <a:ln w="571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Arial" panose="020B0604020202020204" pitchFamily="34" charset="0"/>
              </a:endParaRPr>
            </a:p>
          </p:txBody>
        </p:sp>
        <p:sp>
          <p:nvSpPr>
            <p:cNvPr id="182" name="Rectangle 181"/>
            <p:cNvSpPr/>
            <p:nvPr/>
          </p:nvSpPr>
          <p:spPr>
            <a:xfrm>
              <a:off x="2270523" y="2908527"/>
              <a:ext cx="1660994" cy="184496"/>
            </a:xfrm>
            <a:prstGeom prst="rect">
              <a:avLst/>
            </a:prstGeom>
            <a:noFill/>
            <a:ln w="571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Arial" panose="020B0604020202020204" pitchFamily="34" charset="0"/>
              </a:endParaRPr>
            </a:p>
          </p:txBody>
        </p:sp>
        <p:sp>
          <p:nvSpPr>
            <p:cNvPr id="183" name="Rectangle 182"/>
            <p:cNvSpPr/>
            <p:nvPr/>
          </p:nvSpPr>
          <p:spPr>
            <a:xfrm>
              <a:off x="2270523" y="3590980"/>
              <a:ext cx="1660994" cy="184496"/>
            </a:xfrm>
            <a:prstGeom prst="rect">
              <a:avLst/>
            </a:prstGeom>
            <a:noFill/>
            <a:ln w="571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Arial" panose="020B0604020202020204" pitchFamily="34" charset="0"/>
              </a:endParaRPr>
            </a:p>
          </p:txBody>
        </p:sp>
      </p:grpSp>
      <p:sp>
        <p:nvSpPr>
          <p:cNvPr id="189" name="TextBox 188"/>
          <p:cNvSpPr txBox="1"/>
          <p:nvPr/>
        </p:nvSpPr>
        <p:spPr>
          <a:xfrm>
            <a:off x="7232219" y="1473909"/>
            <a:ext cx="1374972" cy="323165"/>
          </a:xfrm>
          <a:prstGeom prst="rect">
            <a:avLst/>
          </a:prstGeom>
          <a:noFill/>
        </p:spPr>
        <p:txBody>
          <a:bodyPr wrap="square" rtlCol="0">
            <a:spAutoFit/>
          </a:bodyPr>
          <a:lstStyle/>
          <a:p>
            <a:pPr algn="ctr"/>
            <a:r>
              <a:rPr lang="en-US" sz="1500" b="1" dirty="0">
                <a:solidFill>
                  <a:srgbClr val="54B948"/>
                </a:solidFill>
                <a:latin typeface="Arial" panose="020B0604020202020204" pitchFamily="34" charset="0"/>
                <a:ea typeface="Myriad Pro" charset="0"/>
                <a:cs typeface="Arial" panose="020B0604020202020204" pitchFamily="34" charset="0"/>
              </a:rPr>
              <a:t>70%</a:t>
            </a:r>
          </a:p>
        </p:txBody>
      </p:sp>
      <p:sp>
        <p:nvSpPr>
          <p:cNvPr id="190" name="TextBox 189"/>
          <p:cNvSpPr txBox="1"/>
          <p:nvPr/>
        </p:nvSpPr>
        <p:spPr>
          <a:xfrm>
            <a:off x="7232219" y="1479541"/>
            <a:ext cx="1374972" cy="323165"/>
          </a:xfrm>
          <a:prstGeom prst="rect">
            <a:avLst/>
          </a:prstGeom>
          <a:noFill/>
        </p:spPr>
        <p:txBody>
          <a:bodyPr wrap="square" rtlCol="0">
            <a:spAutoFit/>
          </a:bodyPr>
          <a:lstStyle/>
          <a:p>
            <a:pPr algn="ctr"/>
            <a:r>
              <a:rPr lang="en-US" sz="1500" b="1" dirty="0">
                <a:solidFill>
                  <a:srgbClr val="54B948"/>
                </a:solidFill>
                <a:latin typeface="Arial" panose="020B0604020202020204" pitchFamily="34" charset="0"/>
                <a:ea typeface="Myriad Pro" charset="0"/>
                <a:cs typeface="Arial" panose="020B0604020202020204" pitchFamily="34" charset="0"/>
              </a:rPr>
              <a:t>80%</a:t>
            </a:r>
          </a:p>
        </p:txBody>
      </p:sp>
      <p:sp>
        <p:nvSpPr>
          <p:cNvPr id="191" name="TextBox 190"/>
          <p:cNvSpPr txBox="1"/>
          <p:nvPr/>
        </p:nvSpPr>
        <p:spPr>
          <a:xfrm>
            <a:off x="7232219" y="1476839"/>
            <a:ext cx="1374972" cy="323165"/>
          </a:xfrm>
          <a:prstGeom prst="rect">
            <a:avLst/>
          </a:prstGeom>
          <a:noFill/>
        </p:spPr>
        <p:txBody>
          <a:bodyPr wrap="square" rtlCol="0">
            <a:spAutoFit/>
          </a:bodyPr>
          <a:lstStyle/>
          <a:p>
            <a:pPr algn="ctr"/>
            <a:r>
              <a:rPr lang="en-US" sz="1500" b="1" dirty="0">
                <a:solidFill>
                  <a:srgbClr val="54B948"/>
                </a:solidFill>
                <a:latin typeface="Arial" panose="020B0604020202020204" pitchFamily="34" charset="0"/>
                <a:ea typeface="Myriad Pro" charset="0"/>
                <a:cs typeface="Arial" panose="020B0604020202020204" pitchFamily="34" charset="0"/>
              </a:rPr>
              <a:t>90%</a:t>
            </a:r>
          </a:p>
        </p:txBody>
      </p:sp>
      <p:sp>
        <p:nvSpPr>
          <p:cNvPr id="2" name="Title 1"/>
          <p:cNvSpPr>
            <a:spLocks noGrp="1"/>
          </p:cNvSpPr>
          <p:nvPr>
            <p:ph type="title"/>
          </p:nvPr>
        </p:nvSpPr>
        <p:spPr/>
        <p:txBody>
          <a:bodyPr/>
          <a:lstStyle/>
          <a:p>
            <a:r>
              <a:rPr lang="en-US" dirty="0">
                <a:solidFill>
                  <a:schemeClr val="tx1"/>
                </a:solidFill>
                <a:ea typeface="Myriad Pro" charset="0"/>
                <a:cs typeface="Arial" panose="020B0604020202020204" pitchFamily="34" charset="0"/>
              </a:rPr>
              <a:t>Synthetic Full Backup (Legacy)</a:t>
            </a:r>
            <a:endParaRPr lang="en-US" dirty="0">
              <a:solidFill>
                <a:schemeClr val="tx1"/>
              </a:solidFill>
              <a:latin typeface="Arial" panose="020B0604020202020204" pitchFamily="34" charset="0"/>
              <a:ea typeface="Myriad Pro" charset="0"/>
              <a:cs typeface="Arial" panose="020B0604020202020204" pitchFamily="34" charset="0"/>
            </a:endParaRPr>
          </a:p>
        </p:txBody>
      </p:sp>
      <p:sp>
        <p:nvSpPr>
          <p:cNvPr id="7" name="Text Placeholder 6"/>
          <p:cNvSpPr>
            <a:spLocks noGrp="1"/>
          </p:cNvSpPr>
          <p:nvPr>
            <p:ph type="body" sz="quarter" idx="10"/>
          </p:nvPr>
        </p:nvSpPr>
        <p:spPr/>
        <p:txBody>
          <a:bodyPr/>
          <a:lstStyle/>
          <a:p>
            <a:r>
              <a:rPr lang="en-US" dirty="0"/>
              <a:t> </a:t>
            </a:r>
            <a:endParaRPr lang="ru-RU" dirty="0"/>
          </a:p>
        </p:txBody>
      </p:sp>
    </p:spTree>
    <p:extLst>
      <p:ext uri="{BB962C8B-B14F-4D97-AF65-F5344CB8AC3E}">
        <p14:creationId xmlns:p14="http://schemas.microsoft.com/office/powerpoint/2010/main" val="27274541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3.33333E-6 -0.00047 L 0.26758 -0.00093 " pathEditMode="relative" rAng="0" ptsTypes="AA">
                                      <p:cBhvr>
                                        <p:cTn id="6" dur="2000" fill="hold"/>
                                        <p:tgtEl>
                                          <p:spTgt spid="116"/>
                                        </p:tgtEl>
                                        <p:attrNameLst>
                                          <p:attrName>ppt_x</p:attrName>
                                          <p:attrName>ppt_y</p:attrName>
                                        </p:attrNameLst>
                                      </p:cBhvr>
                                      <p:rCtr x="13372" y="-23"/>
                                    </p:animMotion>
                                  </p:childTnLst>
                                </p:cTn>
                              </p:par>
                              <p:par>
                                <p:cTn id="7" presetID="10"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animEffect transition="in" filter="fade">
                                      <p:cBhvr>
                                        <p:cTn id="9" dur="500"/>
                                        <p:tgtEl>
                                          <p:spTgt spid="5"/>
                                        </p:tgtEl>
                                      </p:cBhvr>
                                    </p:animEffect>
                                  </p:childTnLst>
                                </p:cTn>
                              </p:par>
                              <p:par>
                                <p:cTn id="10" presetID="22" presetClass="entr" presetSubtype="4" fill="hold" grpId="0" nodeType="withEffect">
                                  <p:stCondLst>
                                    <p:cond delay="0"/>
                                  </p:stCondLst>
                                  <p:childTnLst>
                                    <p:set>
                                      <p:cBhvr>
                                        <p:cTn id="11" dur="1" fill="hold">
                                          <p:stCondLst>
                                            <p:cond delay="0"/>
                                          </p:stCondLst>
                                        </p:cTn>
                                        <p:tgtEl>
                                          <p:spTgt spid="184"/>
                                        </p:tgtEl>
                                        <p:attrNameLst>
                                          <p:attrName>style.visibility</p:attrName>
                                        </p:attrNameLst>
                                      </p:cBhvr>
                                      <p:to>
                                        <p:strVal val="visible"/>
                                      </p:to>
                                    </p:set>
                                    <p:animEffect transition="in" filter="wipe(down)">
                                      <p:cBhvr>
                                        <p:cTn id="12" dur="2000"/>
                                        <p:tgtEl>
                                          <p:spTgt spid="184"/>
                                        </p:tgtEl>
                                      </p:cBhvr>
                                    </p:animEffect>
                                  </p:childTnLst>
                                </p:cTn>
                              </p:par>
                              <p:par>
                                <p:cTn id="13" presetID="10" presetClass="exit" presetSubtype="0" fill="hold" grpId="0" nodeType="withEffect">
                                  <p:stCondLst>
                                    <p:cond delay="0"/>
                                  </p:stCondLst>
                                  <p:childTnLst>
                                    <p:animEffect transition="out" filter="fade">
                                      <p:cBhvr>
                                        <p:cTn id="14" dur="2000"/>
                                        <p:tgtEl>
                                          <p:spTgt spid="165"/>
                                        </p:tgtEl>
                                      </p:cBhvr>
                                    </p:animEffect>
                                    <p:set>
                                      <p:cBhvr>
                                        <p:cTn id="15" dur="1" fill="hold">
                                          <p:stCondLst>
                                            <p:cond delay="1999"/>
                                          </p:stCondLst>
                                        </p:cTn>
                                        <p:tgtEl>
                                          <p:spTgt spid="165"/>
                                        </p:tgtEl>
                                        <p:attrNameLst>
                                          <p:attrName>style.visibility</p:attrName>
                                        </p:attrNameLst>
                                      </p:cBhvr>
                                      <p:to>
                                        <p:strVal val="hidden"/>
                                      </p:to>
                                    </p:set>
                                  </p:childTnLst>
                                </p:cTn>
                              </p:par>
                              <p:par>
                                <p:cTn id="16" presetID="10" presetClass="entr" presetSubtype="0" fill="hold" grpId="0" nodeType="withEffect">
                                  <p:stCondLst>
                                    <p:cond delay="0"/>
                                  </p:stCondLst>
                                  <p:childTnLst>
                                    <p:set>
                                      <p:cBhvr>
                                        <p:cTn id="17" dur="1" fill="hold">
                                          <p:stCondLst>
                                            <p:cond delay="0"/>
                                          </p:stCondLst>
                                        </p:cTn>
                                        <p:tgtEl>
                                          <p:spTgt spid="189"/>
                                        </p:tgtEl>
                                        <p:attrNameLst>
                                          <p:attrName>style.visibility</p:attrName>
                                        </p:attrNameLst>
                                      </p:cBhvr>
                                      <p:to>
                                        <p:strVal val="visible"/>
                                      </p:to>
                                    </p:set>
                                    <p:animEffect transition="in" filter="fade">
                                      <p:cBhvr>
                                        <p:cTn id="18" dur="2000"/>
                                        <p:tgtEl>
                                          <p:spTgt spid="189"/>
                                        </p:tgtEl>
                                      </p:cBhvr>
                                    </p:animEffect>
                                  </p:childTnLst>
                                </p:cTn>
                              </p:par>
                            </p:childTnLst>
                          </p:cTn>
                        </p:par>
                      </p:childTnLst>
                    </p:cTn>
                  </p:par>
                  <p:par>
                    <p:cTn id="19" fill="hold">
                      <p:stCondLst>
                        <p:cond delay="indefinite"/>
                      </p:stCondLst>
                      <p:childTnLst>
                        <p:par>
                          <p:cTn id="20" fill="hold">
                            <p:stCondLst>
                              <p:cond delay="0"/>
                            </p:stCondLst>
                            <p:childTnLst>
                              <p:par>
                                <p:cTn id="21" presetID="0" presetClass="path" presetSubtype="0" accel="50000" decel="50000" fill="hold" nodeType="clickEffect">
                                  <p:stCondLst>
                                    <p:cond delay="0"/>
                                  </p:stCondLst>
                                  <p:childTnLst>
                                    <p:animMotion origin="layout" path="M 8.33333E-7 2.96296E-6 L 0.5388 -0.00047 " pathEditMode="relative" rAng="0" ptsTypes="AA">
                                      <p:cBhvr>
                                        <p:cTn id="22" dur="2000" fill="hold"/>
                                        <p:tgtEl>
                                          <p:spTgt spid="43"/>
                                        </p:tgtEl>
                                        <p:attrNameLst>
                                          <p:attrName>ppt_x</p:attrName>
                                          <p:attrName>ppt_y</p:attrName>
                                        </p:attrNameLst>
                                      </p:cBhvr>
                                      <p:rCtr x="26940" y="-23"/>
                                    </p:animMotion>
                                  </p:childTnLst>
                                </p:cTn>
                              </p:par>
                              <p:par>
                                <p:cTn id="23" presetID="22" presetClass="entr" presetSubtype="4" fill="hold" grpId="0" nodeType="withEffect">
                                  <p:stCondLst>
                                    <p:cond delay="0"/>
                                  </p:stCondLst>
                                  <p:childTnLst>
                                    <p:set>
                                      <p:cBhvr>
                                        <p:cTn id="24" dur="1" fill="hold">
                                          <p:stCondLst>
                                            <p:cond delay="0"/>
                                          </p:stCondLst>
                                        </p:cTn>
                                        <p:tgtEl>
                                          <p:spTgt spid="185"/>
                                        </p:tgtEl>
                                        <p:attrNameLst>
                                          <p:attrName>style.visibility</p:attrName>
                                        </p:attrNameLst>
                                      </p:cBhvr>
                                      <p:to>
                                        <p:strVal val="visible"/>
                                      </p:to>
                                    </p:set>
                                    <p:animEffect transition="in" filter="wipe(down)">
                                      <p:cBhvr>
                                        <p:cTn id="25" dur="2000"/>
                                        <p:tgtEl>
                                          <p:spTgt spid="185"/>
                                        </p:tgtEl>
                                      </p:cBhvr>
                                    </p:animEffect>
                                  </p:childTnLst>
                                </p:cTn>
                              </p:par>
                              <p:par>
                                <p:cTn id="26" presetID="10" presetClass="exit" presetSubtype="0" fill="hold" grpId="1" nodeType="withEffect">
                                  <p:stCondLst>
                                    <p:cond delay="0"/>
                                  </p:stCondLst>
                                  <p:childTnLst>
                                    <p:animEffect transition="out" filter="fade">
                                      <p:cBhvr>
                                        <p:cTn id="27" dur="2000"/>
                                        <p:tgtEl>
                                          <p:spTgt spid="189"/>
                                        </p:tgtEl>
                                      </p:cBhvr>
                                    </p:animEffect>
                                    <p:set>
                                      <p:cBhvr>
                                        <p:cTn id="28" dur="1" fill="hold">
                                          <p:stCondLst>
                                            <p:cond delay="1999"/>
                                          </p:stCondLst>
                                        </p:cTn>
                                        <p:tgtEl>
                                          <p:spTgt spid="189"/>
                                        </p:tgtEl>
                                        <p:attrNameLst>
                                          <p:attrName>style.visibility</p:attrName>
                                        </p:attrNameLst>
                                      </p:cBhvr>
                                      <p:to>
                                        <p:strVal val="hidden"/>
                                      </p:to>
                                    </p:set>
                                  </p:childTnLst>
                                </p:cTn>
                              </p:par>
                              <p:par>
                                <p:cTn id="29" presetID="10" presetClass="entr" presetSubtype="0" fill="hold" grpId="0" nodeType="withEffect">
                                  <p:stCondLst>
                                    <p:cond delay="0"/>
                                  </p:stCondLst>
                                  <p:childTnLst>
                                    <p:set>
                                      <p:cBhvr>
                                        <p:cTn id="30" dur="1" fill="hold">
                                          <p:stCondLst>
                                            <p:cond delay="0"/>
                                          </p:stCondLst>
                                        </p:cTn>
                                        <p:tgtEl>
                                          <p:spTgt spid="190"/>
                                        </p:tgtEl>
                                        <p:attrNameLst>
                                          <p:attrName>style.visibility</p:attrName>
                                        </p:attrNameLst>
                                      </p:cBhvr>
                                      <p:to>
                                        <p:strVal val="visible"/>
                                      </p:to>
                                    </p:set>
                                    <p:animEffect transition="in" filter="fade">
                                      <p:cBhvr>
                                        <p:cTn id="31" dur="2000"/>
                                        <p:tgtEl>
                                          <p:spTgt spid="190"/>
                                        </p:tgtEl>
                                      </p:cBhvr>
                                    </p:animEffect>
                                  </p:childTnLst>
                                </p:cTn>
                              </p:par>
                            </p:childTnLst>
                          </p:cTn>
                        </p:par>
                      </p:childTnLst>
                    </p:cTn>
                  </p:par>
                  <p:par>
                    <p:cTn id="32" fill="hold">
                      <p:stCondLst>
                        <p:cond delay="indefinite"/>
                      </p:stCondLst>
                      <p:childTnLst>
                        <p:par>
                          <p:cTn id="33" fill="hold">
                            <p:stCondLst>
                              <p:cond delay="0"/>
                            </p:stCondLst>
                            <p:childTnLst>
                              <p:par>
                                <p:cTn id="34" presetID="0" presetClass="path" presetSubtype="0" accel="50000" decel="50000" fill="hold" nodeType="clickEffect">
                                  <p:stCondLst>
                                    <p:cond delay="0"/>
                                  </p:stCondLst>
                                  <p:childTnLst>
                                    <p:animMotion origin="layout" path="M 5E-6 2.22222E-6 L 0.13516 -0.00093 " pathEditMode="relative" rAng="0" ptsTypes="AA">
                                      <p:cBhvr>
                                        <p:cTn id="35" dur="2000" fill="hold"/>
                                        <p:tgtEl>
                                          <p:spTgt spid="113"/>
                                        </p:tgtEl>
                                        <p:attrNameLst>
                                          <p:attrName>ppt_x</p:attrName>
                                          <p:attrName>ppt_y</p:attrName>
                                        </p:attrNameLst>
                                      </p:cBhvr>
                                      <p:rCtr x="6758" y="-46"/>
                                    </p:animMotion>
                                  </p:childTnLst>
                                </p:cTn>
                              </p:par>
                              <p:par>
                                <p:cTn id="36" presetID="22" presetClass="entr" presetSubtype="4" fill="hold" grpId="0" nodeType="withEffect">
                                  <p:stCondLst>
                                    <p:cond delay="0"/>
                                  </p:stCondLst>
                                  <p:childTnLst>
                                    <p:set>
                                      <p:cBhvr>
                                        <p:cTn id="37" dur="1" fill="hold">
                                          <p:stCondLst>
                                            <p:cond delay="0"/>
                                          </p:stCondLst>
                                        </p:cTn>
                                        <p:tgtEl>
                                          <p:spTgt spid="187"/>
                                        </p:tgtEl>
                                        <p:attrNameLst>
                                          <p:attrName>style.visibility</p:attrName>
                                        </p:attrNameLst>
                                      </p:cBhvr>
                                      <p:to>
                                        <p:strVal val="visible"/>
                                      </p:to>
                                    </p:set>
                                    <p:animEffect transition="in" filter="wipe(down)">
                                      <p:cBhvr>
                                        <p:cTn id="38" dur="2000"/>
                                        <p:tgtEl>
                                          <p:spTgt spid="187"/>
                                        </p:tgtEl>
                                      </p:cBhvr>
                                    </p:animEffect>
                                  </p:childTnLst>
                                </p:cTn>
                              </p:par>
                              <p:par>
                                <p:cTn id="39" presetID="10" presetClass="exit" presetSubtype="0" fill="hold" grpId="1" nodeType="withEffect">
                                  <p:stCondLst>
                                    <p:cond delay="0"/>
                                  </p:stCondLst>
                                  <p:childTnLst>
                                    <p:animEffect transition="out" filter="fade">
                                      <p:cBhvr>
                                        <p:cTn id="40" dur="2000"/>
                                        <p:tgtEl>
                                          <p:spTgt spid="190"/>
                                        </p:tgtEl>
                                      </p:cBhvr>
                                    </p:animEffect>
                                    <p:set>
                                      <p:cBhvr>
                                        <p:cTn id="41" dur="1" fill="hold">
                                          <p:stCondLst>
                                            <p:cond delay="1999"/>
                                          </p:stCondLst>
                                        </p:cTn>
                                        <p:tgtEl>
                                          <p:spTgt spid="190"/>
                                        </p:tgtEl>
                                        <p:attrNameLst>
                                          <p:attrName>style.visibility</p:attrName>
                                        </p:attrNameLst>
                                      </p:cBhvr>
                                      <p:to>
                                        <p:strVal val="hidden"/>
                                      </p:to>
                                    </p:set>
                                  </p:childTnLst>
                                </p:cTn>
                              </p:par>
                              <p:par>
                                <p:cTn id="42" presetID="10" presetClass="entr" presetSubtype="0" fill="hold" grpId="0" nodeType="withEffect">
                                  <p:stCondLst>
                                    <p:cond delay="0"/>
                                  </p:stCondLst>
                                  <p:childTnLst>
                                    <p:set>
                                      <p:cBhvr>
                                        <p:cTn id="43" dur="1" fill="hold">
                                          <p:stCondLst>
                                            <p:cond delay="0"/>
                                          </p:stCondLst>
                                        </p:cTn>
                                        <p:tgtEl>
                                          <p:spTgt spid="191"/>
                                        </p:tgtEl>
                                        <p:attrNameLst>
                                          <p:attrName>style.visibility</p:attrName>
                                        </p:attrNameLst>
                                      </p:cBhvr>
                                      <p:to>
                                        <p:strVal val="visible"/>
                                      </p:to>
                                    </p:set>
                                    <p:animEffect transition="in" filter="fade">
                                      <p:cBhvr>
                                        <p:cTn id="44" dur="2000"/>
                                        <p:tgtEl>
                                          <p:spTgt spid="191"/>
                                        </p:tgtEl>
                                      </p:cBhvr>
                                    </p:animEffect>
                                  </p:childTnLst>
                                </p:cTn>
                              </p:par>
                            </p:childTnLst>
                          </p:cTn>
                        </p:par>
                        <p:par>
                          <p:cTn id="45" fill="hold">
                            <p:stCondLst>
                              <p:cond delay="2000"/>
                            </p:stCondLst>
                            <p:childTnLst>
                              <p:par>
                                <p:cTn id="46" presetID="10" presetClass="entr" presetSubtype="0" fill="hold" grpId="0" nodeType="afterEffect">
                                  <p:stCondLst>
                                    <p:cond delay="1000"/>
                                  </p:stCondLst>
                                  <p:childTnLst>
                                    <p:set>
                                      <p:cBhvr>
                                        <p:cTn id="47" dur="1" fill="hold">
                                          <p:stCondLst>
                                            <p:cond delay="0"/>
                                          </p:stCondLst>
                                        </p:cTn>
                                        <p:tgtEl>
                                          <p:spTgt spid="188"/>
                                        </p:tgtEl>
                                        <p:attrNameLst>
                                          <p:attrName>style.visibility</p:attrName>
                                        </p:attrNameLst>
                                      </p:cBhvr>
                                      <p:to>
                                        <p:strVal val="visible"/>
                                      </p:to>
                                    </p:set>
                                    <p:animEffect transition="in" filter="fade">
                                      <p:cBhvr>
                                        <p:cTn id="48" dur="500"/>
                                        <p:tgtEl>
                                          <p:spTgt spid="1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5" grpId="0"/>
      <p:bldP spid="184" grpId="0" animBg="1"/>
      <p:bldP spid="185" grpId="0" animBg="1"/>
      <p:bldP spid="187" grpId="0" animBg="1"/>
      <p:bldP spid="188" grpId="0" animBg="1"/>
      <p:bldP spid="189" grpId="0"/>
      <p:bldP spid="189" grpId="1"/>
      <p:bldP spid="190" grpId="0"/>
      <p:bldP spid="190" grpId="1"/>
      <p:bldP spid="191"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a:xfrm>
            <a:off x="7232219" y="1801843"/>
            <a:ext cx="1374972" cy="62573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Arial" panose="020B0604020202020204" pitchFamily="34" charset="0"/>
            </a:endParaRPr>
          </a:p>
        </p:txBody>
      </p:sp>
      <p:grpSp>
        <p:nvGrpSpPr>
          <p:cNvPr id="41" name="Group 40"/>
          <p:cNvGrpSpPr/>
          <p:nvPr/>
        </p:nvGrpSpPr>
        <p:grpSpPr>
          <a:xfrm>
            <a:off x="602652" y="1805301"/>
            <a:ext cx="849757" cy="466811"/>
            <a:chOff x="635871" y="2399666"/>
            <a:chExt cx="1133169" cy="622503"/>
          </a:xfrm>
        </p:grpSpPr>
        <p:sp>
          <p:nvSpPr>
            <p:cNvPr id="3" name="Round Same Side Corner Rectangle 2"/>
            <p:cNvSpPr/>
            <p:nvPr/>
          </p:nvSpPr>
          <p:spPr>
            <a:xfrm>
              <a:off x="635871" y="2399666"/>
              <a:ext cx="1133169" cy="622503"/>
            </a:xfrm>
            <a:prstGeom prst="round2SameRect">
              <a:avLst/>
            </a:prstGeom>
            <a:solidFill>
              <a:srgbClr val="00B9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Arial" panose="020B0604020202020204" pitchFamily="34" charset="0"/>
              </a:endParaRPr>
            </a:p>
          </p:txBody>
        </p:sp>
        <p:sp>
          <p:nvSpPr>
            <p:cNvPr id="28" name="TextBox 27"/>
            <p:cNvSpPr txBox="1"/>
            <p:nvPr/>
          </p:nvSpPr>
          <p:spPr>
            <a:xfrm>
              <a:off x="635871" y="2480085"/>
              <a:ext cx="1133169" cy="492513"/>
            </a:xfrm>
            <a:prstGeom prst="rect">
              <a:avLst/>
            </a:prstGeom>
            <a:solidFill>
              <a:srgbClr val="00B9F0"/>
            </a:solidFill>
          </p:spPr>
          <p:txBody>
            <a:bodyPr wrap="square" rtlCol="0">
              <a:spAutoFit/>
            </a:bodyPr>
            <a:lstStyle/>
            <a:p>
              <a:pPr algn="ctr"/>
              <a:r>
                <a:rPr lang="en-US" dirty="0">
                  <a:solidFill>
                    <a:schemeClr val="bg1"/>
                  </a:solidFill>
                  <a:latin typeface="Arial" panose="020B0604020202020204" pitchFamily="34" charset="0"/>
                  <a:ea typeface="Myriad Pro" charset="0"/>
                  <a:cs typeface="Arial" panose="020B0604020202020204" pitchFamily="34" charset="0"/>
                </a:rPr>
                <a:t>A0</a:t>
              </a:r>
              <a:endParaRPr lang="en-US" sz="2100" dirty="0">
                <a:solidFill>
                  <a:schemeClr val="bg1"/>
                </a:solidFill>
                <a:latin typeface="Arial" panose="020B0604020202020204" pitchFamily="34" charset="0"/>
                <a:ea typeface="Myriad Pro" charset="0"/>
                <a:cs typeface="Arial" panose="020B0604020202020204" pitchFamily="34" charset="0"/>
              </a:endParaRPr>
            </a:p>
          </p:txBody>
        </p:sp>
      </p:grpSp>
      <p:grpSp>
        <p:nvGrpSpPr>
          <p:cNvPr id="43" name="Group 42"/>
          <p:cNvGrpSpPr/>
          <p:nvPr/>
        </p:nvGrpSpPr>
        <p:grpSpPr>
          <a:xfrm>
            <a:off x="602652" y="2272114"/>
            <a:ext cx="849757" cy="466811"/>
            <a:chOff x="635871" y="3022169"/>
            <a:chExt cx="1133169" cy="622503"/>
          </a:xfrm>
        </p:grpSpPr>
        <p:sp>
          <p:nvSpPr>
            <p:cNvPr id="22" name="Rectangle 21"/>
            <p:cNvSpPr/>
            <p:nvPr/>
          </p:nvSpPr>
          <p:spPr>
            <a:xfrm>
              <a:off x="635872" y="3022169"/>
              <a:ext cx="1133168" cy="622503"/>
            </a:xfrm>
            <a:prstGeom prst="rect">
              <a:avLst/>
            </a:prstGeom>
            <a:solidFill>
              <a:srgbClr val="6671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Arial" panose="020B0604020202020204" pitchFamily="34" charset="0"/>
              </a:endParaRPr>
            </a:p>
          </p:txBody>
        </p:sp>
        <p:sp>
          <p:nvSpPr>
            <p:cNvPr id="30" name="TextBox 29"/>
            <p:cNvSpPr txBox="1"/>
            <p:nvPr/>
          </p:nvSpPr>
          <p:spPr>
            <a:xfrm>
              <a:off x="635871" y="3096262"/>
              <a:ext cx="1127446" cy="492513"/>
            </a:xfrm>
            <a:prstGeom prst="rect">
              <a:avLst/>
            </a:prstGeom>
            <a:solidFill>
              <a:srgbClr val="667188"/>
            </a:solidFill>
          </p:spPr>
          <p:txBody>
            <a:bodyPr wrap="square" rtlCol="0">
              <a:spAutoFit/>
            </a:bodyPr>
            <a:lstStyle/>
            <a:p>
              <a:pPr algn="ctr"/>
              <a:r>
                <a:rPr lang="en-US" dirty="0">
                  <a:solidFill>
                    <a:schemeClr val="bg1"/>
                  </a:solidFill>
                  <a:latin typeface="Arial" panose="020B0604020202020204" pitchFamily="34" charset="0"/>
                  <a:ea typeface="Myriad Pro" charset="0"/>
                  <a:cs typeface="Arial" panose="020B0604020202020204" pitchFamily="34" charset="0"/>
                </a:rPr>
                <a:t>B0</a:t>
              </a:r>
              <a:endParaRPr lang="en-US" sz="2100" dirty="0">
                <a:solidFill>
                  <a:schemeClr val="bg1"/>
                </a:solidFill>
                <a:latin typeface="Arial" panose="020B0604020202020204" pitchFamily="34" charset="0"/>
                <a:ea typeface="Myriad Pro" charset="0"/>
                <a:cs typeface="Arial" panose="020B0604020202020204" pitchFamily="34" charset="0"/>
              </a:endParaRPr>
            </a:p>
          </p:txBody>
        </p:sp>
      </p:grpSp>
      <p:grpSp>
        <p:nvGrpSpPr>
          <p:cNvPr id="44" name="Group 43"/>
          <p:cNvGrpSpPr/>
          <p:nvPr/>
        </p:nvGrpSpPr>
        <p:grpSpPr>
          <a:xfrm>
            <a:off x="602653" y="2738926"/>
            <a:ext cx="849755" cy="466811"/>
            <a:chOff x="635872" y="3644672"/>
            <a:chExt cx="1133168" cy="622503"/>
          </a:xfrm>
        </p:grpSpPr>
        <p:sp>
          <p:nvSpPr>
            <p:cNvPr id="25" name="Round Same Side Corner Rectangle 24"/>
            <p:cNvSpPr/>
            <p:nvPr/>
          </p:nvSpPr>
          <p:spPr>
            <a:xfrm flipV="1">
              <a:off x="635872" y="3644672"/>
              <a:ext cx="1133168" cy="622503"/>
            </a:xfrm>
            <a:prstGeom prst="round2SameRect">
              <a:avLst/>
            </a:prstGeom>
            <a:solidFill>
              <a:srgbClr val="8CC8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Arial" panose="020B0604020202020204" pitchFamily="34" charset="0"/>
              </a:endParaRPr>
            </a:p>
          </p:txBody>
        </p:sp>
        <p:sp>
          <p:nvSpPr>
            <p:cNvPr id="31" name="TextBox 30"/>
            <p:cNvSpPr txBox="1"/>
            <p:nvPr/>
          </p:nvSpPr>
          <p:spPr>
            <a:xfrm>
              <a:off x="669219" y="3718765"/>
              <a:ext cx="1094098" cy="492513"/>
            </a:xfrm>
            <a:prstGeom prst="rect">
              <a:avLst/>
            </a:prstGeom>
            <a:solidFill>
              <a:srgbClr val="8CC83C"/>
            </a:solidFill>
          </p:spPr>
          <p:txBody>
            <a:bodyPr wrap="square" rtlCol="0">
              <a:spAutoFit/>
            </a:bodyPr>
            <a:lstStyle/>
            <a:p>
              <a:pPr algn="ctr"/>
              <a:r>
                <a:rPr lang="en-US" dirty="0">
                  <a:solidFill>
                    <a:schemeClr val="bg1"/>
                  </a:solidFill>
                  <a:latin typeface="Arial" panose="020B0604020202020204" pitchFamily="34" charset="0"/>
                  <a:ea typeface="Myriad Pro" charset="0"/>
                  <a:cs typeface="Arial" panose="020B0604020202020204" pitchFamily="34" charset="0"/>
                </a:rPr>
                <a:t>C0</a:t>
              </a:r>
              <a:endParaRPr lang="en-US" sz="2100" dirty="0">
                <a:solidFill>
                  <a:schemeClr val="bg1"/>
                </a:solidFill>
                <a:latin typeface="Arial" panose="020B0604020202020204" pitchFamily="34" charset="0"/>
                <a:ea typeface="Myriad Pro" charset="0"/>
                <a:cs typeface="Arial" panose="020B0604020202020204" pitchFamily="34" charset="0"/>
              </a:endParaRPr>
            </a:p>
          </p:txBody>
        </p:sp>
      </p:grpSp>
      <p:sp>
        <p:nvSpPr>
          <p:cNvPr id="54" name="TextBox 53"/>
          <p:cNvSpPr txBox="1"/>
          <p:nvPr/>
        </p:nvSpPr>
        <p:spPr>
          <a:xfrm>
            <a:off x="627661" y="3205735"/>
            <a:ext cx="794844" cy="323165"/>
          </a:xfrm>
          <a:prstGeom prst="rect">
            <a:avLst/>
          </a:prstGeom>
          <a:noFill/>
        </p:spPr>
        <p:txBody>
          <a:bodyPr wrap="square" rtlCol="0">
            <a:spAutoFit/>
          </a:bodyPr>
          <a:lstStyle/>
          <a:p>
            <a:pPr algn="ctr"/>
            <a:r>
              <a:rPr lang="en-US" sz="1500" dirty="0">
                <a:solidFill>
                  <a:schemeClr val="tx1">
                    <a:lumMod val="65000"/>
                    <a:lumOff val="35000"/>
                  </a:schemeClr>
                </a:solidFill>
                <a:latin typeface="Arial" panose="020B0604020202020204" pitchFamily="34" charset="0"/>
                <a:ea typeface="Myriad Pro" charset="0"/>
                <a:cs typeface="Arial" panose="020B0604020202020204" pitchFamily="34" charset="0"/>
              </a:rPr>
              <a:t>.</a:t>
            </a:r>
            <a:r>
              <a:rPr lang="en-US" sz="1500" dirty="0" err="1">
                <a:solidFill>
                  <a:schemeClr val="tx1">
                    <a:lumMod val="65000"/>
                    <a:lumOff val="35000"/>
                  </a:schemeClr>
                </a:solidFill>
                <a:latin typeface="Arial" panose="020B0604020202020204" pitchFamily="34" charset="0"/>
                <a:ea typeface="Myriad Pro" charset="0"/>
                <a:cs typeface="Arial" panose="020B0604020202020204" pitchFamily="34" charset="0"/>
              </a:rPr>
              <a:t>vbk</a:t>
            </a:r>
            <a:r>
              <a:rPr lang="en-US" sz="1500" dirty="0">
                <a:solidFill>
                  <a:schemeClr val="tx1">
                    <a:lumMod val="65000"/>
                    <a:lumOff val="35000"/>
                  </a:schemeClr>
                </a:solidFill>
                <a:latin typeface="Arial" panose="020B0604020202020204" pitchFamily="34" charset="0"/>
                <a:ea typeface="Myriad Pro" charset="0"/>
                <a:cs typeface="Arial" panose="020B0604020202020204" pitchFamily="34" charset="0"/>
              </a:rPr>
              <a:t> 1</a:t>
            </a:r>
          </a:p>
        </p:txBody>
      </p:sp>
      <p:sp>
        <p:nvSpPr>
          <p:cNvPr id="55" name="TextBox 54"/>
          <p:cNvSpPr txBox="1"/>
          <p:nvPr/>
        </p:nvSpPr>
        <p:spPr>
          <a:xfrm>
            <a:off x="1837592" y="3205735"/>
            <a:ext cx="794844" cy="323165"/>
          </a:xfrm>
          <a:prstGeom prst="rect">
            <a:avLst/>
          </a:prstGeom>
          <a:noFill/>
        </p:spPr>
        <p:txBody>
          <a:bodyPr wrap="square" rtlCol="0">
            <a:spAutoFit/>
          </a:bodyPr>
          <a:lstStyle/>
          <a:p>
            <a:pPr algn="ctr"/>
            <a:r>
              <a:rPr lang="en-US" sz="1500" dirty="0">
                <a:solidFill>
                  <a:schemeClr val="tx1">
                    <a:lumMod val="65000"/>
                    <a:lumOff val="35000"/>
                  </a:schemeClr>
                </a:solidFill>
                <a:latin typeface="Arial" panose="020B0604020202020204" pitchFamily="34" charset="0"/>
                <a:ea typeface="Myriad Pro" charset="0"/>
                <a:cs typeface="Arial" panose="020B0604020202020204" pitchFamily="34" charset="0"/>
              </a:rPr>
              <a:t>.</a:t>
            </a:r>
            <a:r>
              <a:rPr lang="en-US" sz="1500" dirty="0" err="1">
                <a:solidFill>
                  <a:schemeClr val="tx1">
                    <a:lumMod val="65000"/>
                    <a:lumOff val="35000"/>
                  </a:schemeClr>
                </a:solidFill>
                <a:latin typeface="Arial" panose="020B0604020202020204" pitchFamily="34" charset="0"/>
                <a:ea typeface="Myriad Pro" charset="0"/>
                <a:cs typeface="Arial" panose="020B0604020202020204" pitchFamily="34" charset="0"/>
              </a:rPr>
              <a:t>vib</a:t>
            </a:r>
            <a:r>
              <a:rPr lang="en-US" sz="1500" dirty="0">
                <a:solidFill>
                  <a:schemeClr val="tx1">
                    <a:lumMod val="65000"/>
                    <a:lumOff val="35000"/>
                  </a:schemeClr>
                </a:solidFill>
                <a:latin typeface="Arial" panose="020B0604020202020204" pitchFamily="34" charset="0"/>
                <a:ea typeface="Myriad Pro" charset="0"/>
                <a:cs typeface="Arial" panose="020B0604020202020204" pitchFamily="34" charset="0"/>
              </a:rPr>
              <a:t> 1</a:t>
            </a:r>
          </a:p>
        </p:txBody>
      </p:sp>
      <p:sp>
        <p:nvSpPr>
          <p:cNvPr id="56" name="TextBox 55"/>
          <p:cNvSpPr txBox="1"/>
          <p:nvPr/>
        </p:nvSpPr>
        <p:spPr>
          <a:xfrm>
            <a:off x="3103989" y="3205039"/>
            <a:ext cx="794844" cy="323165"/>
          </a:xfrm>
          <a:prstGeom prst="rect">
            <a:avLst/>
          </a:prstGeom>
          <a:noFill/>
        </p:spPr>
        <p:txBody>
          <a:bodyPr wrap="square" rtlCol="0">
            <a:spAutoFit/>
          </a:bodyPr>
          <a:lstStyle/>
          <a:p>
            <a:pPr algn="ctr"/>
            <a:r>
              <a:rPr lang="en-US" sz="1500" dirty="0">
                <a:solidFill>
                  <a:schemeClr val="tx1">
                    <a:lumMod val="65000"/>
                    <a:lumOff val="35000"/>
                  </a:schemeClr>
                </a:solidFill>
                <a:latin typeface="Arial" panose="020B0604020202020204" pitchFamily="34" charset="0"/>
                <a:ea typeface="Myriad Pro" charset="0"/>
                <a:cs typeface="Arial" panose="020B0604020202020204" pitchFamily="34" charset="0"/>
              </a:rPr>
              <a:t>.</a:t>
            </a:r>
            <a:r>
              <a:rPr lang="en-US" sz="1500" dirty="0" err="1">
                <a:solidFill>
                  <a:schemeClr val="tx1">
                    <a:lumMod val="65000"/>
                    <a:lumOff val="35000"/>
                  </a:schemeClr>
                </a:solidFill>
                <a:latin typeface="Arial" panose="020B0604020202020204" pitchFamily="34" charset="0"/>
                <a:ea typeface="Myriad Pro" charset="0"/>
                <a:cs typeface="Arial" panose="020B0604020202020204" pitchFamily="34" charset="0"/>
              </a:rPr>
              <a:t>vib</a:t>
            </a:r>
            <a:r>
              <a:rPr lang="en-US" sz="1500" dirty="0">
                <a:solidFill>
                  <a:schemeClr val="tx1">
                    <a:lumMod val="65000"/>
                    <a:lumOff val="35000"/>
                  </a:schemeClr>
                </a:solidFill>
                <a:latin typeface="Arial" panose="020B0604020202020204" pitchFamily="34" charset="0"/>
                <a:ea typeface="Myriad Pro" charset="0"/>
                <a:cs typeface="Arial" panose="020B0604020202020204" pitchFamily="34" charset="0"/>
              </a:rPr>
              <a:t> 2</a:t>
            </a:r>
          </a:p>
        </p:txBody>
      </p:sp>
      <p:sp>
        <p:nvSpPr>
          <p:cNvPr id="57" name="TextBox 56"/>
          <p:cNvSpPr txBox="1"/>
          <p:nvPr/>
        </p:nvSpPr>
        <p:spPr>
          <a:xfrm>
            <a:off x="4339593" y="3205039"/>
            <a:ext cx="794844" cy="323165"/>
          </a:xfrm>
          <a:prstGeom prst="rect">
            <a:avLst/>
          </a:prstGeom>
          <a:noFill/>
        </p:spPr>
        <p:txBody>
          <a:bodyPr wrap="square" rtlCol="0">
            <a:spAutoFit/>
          </a:bodyPr>
          <a:lstStyle/>
          <a:p>
            <a:pPr algn="ctr"/>
            <a:r>
              <a:rPr lang="en-US" sz="1500" dirty="0">
                <a:solidFill>
                  <a:schemeClr val="tx1">
                    <a:lumMod val="65000"/>
                    <a:lumOff val="35000"/>
                  </a:schemeClr>
                </a:solidFill>
                <a:latin typeface="Arial" panose="020B0604020202020204" pitchFamily="34" charset="0"/>
                <a:ea typeface="Myriad Pro" charset="0"/>
                <a:cs typeface="Arial" panose="020B0604020202020204" pitchFamily="34" charset="0"/>
              </a:rPr>
              <a:t>.</a:t>
            </a:r>
            <a:r>
              <a:rPr lang="en-US" sz="1500" dirty="0" err="1">
                <a:solidFill>
                  <a:schemeClr val="tx1">
                    <a:lumMod val="65000"/>
                    <a:lumOff val="35000"/>
                  </a:schemeClr>
                </a:solidFill>
                <a:latin typeface="Arial" panose="020B0604020202020204" pitchFamily="34" charset="0"/>
                <a:ea typeface="Myriad Pro" charset="0"/>
                <a:cs typeface="Arial" panose="020B0604020202020204" pitchFamily="34" charset="0"/>
              </a:rPr>
              <a:t>vib</a:t>
            </a:r>
            <a:r>
              <a:rPr lang="en-US" sz="1500" dirty="0">
                <a:solidFill>
                  <a:schemeClr val="tx1">
                    <a:lumMod val="65000"/>
                    <a:lumOff val="35000"/>
                  </a:schemeClr>
                </a:solidFill>
                <a:latin typeface="Arial" panose="020B0604020202020204" pitchFamily="34" charset="0"/>
                <a:ea typeface="Myriad Pro" charset="0"/>
                <a:cs typeface="Arial" panose="020B0604020202020204" pitchFamily="34" charset="0"/>
              </a:rPr>
              <a:t> 3</a:t>
            </a:r>
          </a:p>
        </p:txBody>
      </p:sp>
      <p:sp>
        <p:nvSpPr>
          <p:cNvPr id="86" name="TextBox 85"/>
          <p:cNvSpPr txBox="1"/>
          <p:nvPr/>
        </p:nvSpPr>
        <p:spPr>
          <a:xfrm>
            <a:off x="598360" y="1476970"/>
            <a:ext cx="849757" cy="230832"/>
          </a:xfrm>
          <a:prstGeom prst="rect">
            <a:avLst/>
          </a:prstGeom>
          <a:noFill/>
        </p:spPr>
        <p:txBody>
          <a:bodyPr wrap="square" rtlCol="0">
            <a:spAutoFit/>
          </a:bodyPr>
          <a:lstStyle/>
          <a:p>
            <a:pPr algn="ctr"/>
            <a:r>
              <a:rPr lang="en-US" sz="900" dirty="0">
                <a:solidFill>
                  <a:schemeClr val="tx1">
                    <a:lumMod val="65000"/>
                    <a:lumOff val="35000"/>
                  </a:schemeClr>
                </a:solidFill>
                <a:latin typeface="Arial" panose="020B0604020202020204" pitchFamily="34" charset="0"/>
                <a:ea typeface="Myriad Pro" charset="0"/>
                <a:cs typeface="Arial" panose="020B0604020202020204" pitchFamily="34" charset="0"/>
              </a:rPr>
              <a:t>Full Backup</a:t>
            </a:r>
          </a:p>
        </p:txBody>
      </p:sp>
      <p:sp>
        <p:nvSpPr>
          <p:cNvPr id="87" name="TextBox 86"/>
          <p:cNvSpPr txBox="1"/>
          <p:nvPr/>
        </p:nvSpPr>
        <p:spPr>
          <a:xfrm>
            <a:off x="2936937" y="1476970"/>
            <a:ext cx="1128950" cy="369332"/>
          </a:xfrm>
          <a:prstGeom prst="rect">
            <a:avLst/>
          </a:prstGeom>
          <a:noFill/>
        </p:spPr>
        <p:txBody>
          <a:bodyPr wrap="square" rtlCol="0">
            <a:spAutoFit/>
          </a:bodyPr>
          <a:lstStyle/>
          <a:p>
            <a:pPr algn="ctr"/>
            <a:r>
              <a:rPr lang="en-US" sz="900" dirty="0">
                <a:solidFill>
                  <a:schemeClr val="tx1">
                    <a:lumMod val="65000"/>
                    <a:lumOff val="35000"/>
                  </a:schemeClr>
                </a:solidFill>
                <a:latin typeface="Arial" panose="020B0604020202020204" pitchFamily="34" charset="0"/>
                <a:ea typeface="Myriad Pro" charset="0"/>
                <a:cs typeface="Arial" panose="020B0604020202020204" pitchFamily="34" charset="0"/>
              </a:rPr>
              <a:t>Incremental Backups</a:t>
            </a:r>
          </a:p>
        </p:txBody>
      </p:sp>
      <p:grpSp>
        <p:nvGrpSpPr>
          <p:cNvPr id="13" name="Group 12"/>
          <p:cNvGrpSpPr/>
          <p:nvPr/>
        </p:nvGrpSpPr>
        <p:grpSpPr>
          <a:xfrm>
            <a:off x="5519619" y="1476987"/>
            <a:ext cx="854049" cy="2048457"/>
            <a:chOff x="7359672" y="1969108"/>
            <a:chExt cx="1138893" cy="2731662"/>
          </a:xfrm>
        </p:grpSpPr>
        <p:grpSp>
          <p:nvGrpSpPr>
            <p:cNvPr id="89" name="Group 88"/>
            <p:cNvGrpSpPr/>
            <p:nvPr/>
          </p:nvGrpSpPr>
          <p:grpSpPr>
            <a:xfrm>
              <a:off x="7365396" y="2402312"/>
              <a:ext cx="1133169" cy="622503"/>
              <a:chOff x="635871" y="2399666"/>
              <a:chExt cx="1133169" cy="622503"/>
            </a:xfrm>
          </p:grpSpPr>
          <p:sp>
            <p:nvSpPr>
              <p:cNvPr id="90" name="Round Same Side Corner Rectangle 89"/>
              <p:cNvSpPr/>
              <p:nvPr/>
            </p:nvSpPr>
            <p:spPr>
              <a:xfrm>
                <a:off x="635871" y="2399666"/>
                <a:ext cx="1133169" cy="622503"/>
              </a:xfrm>
              <a:prstGeom prst="round2SameRect">
                <a:avLst/>
              </a:prstGeom>
              <a:solidFill>
                <a:srgbClr val="00B9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Arial" panose="020B0604020202020204" pitchFamily="34" charset="0"/>
                </a:endParaRPr>
              </a:p>
            </p:txBody>
          </p:sp>
          <p:sp>
            <p:nvSpPr>
              <p:cNvPr id="91" name="TextBox 90"/>
              <p:cNvSpPr txBox="1"/>
              <p:nvPr/>
            </p:nvSpPr>
            <p:spPr>
              <a:xfrm>
                <a:off x="635871" y="2480085"/>
                <a:ext cx="1133169" cy="492513"/>
              </a:xfrm>
              <a:prstGeom prst="rect">
                <a:avLst/>
              </a:prstGeom>
              <a:solidFill>
                <a:srgbClr val="00B9F0"/>
              </a:solidFill>
            </p:spPr>
            <p:txBody>
              <a:bodyPr wrap="square" rtlCol="0">
                <a:spAutoFit/>
              </a:bodyPr>
              <a:lstStyle/>
              <a:p>
                <a:pPr algn="ctr"/>
                <a:r>
                  <a:rPr lang="en-US" dirty="0">
                    <a:solidFill>
                      <a:schemeClr val="bg1"/>
                    </a:solidFill>
                    <a:latin typeface="Arial" panose="020B0604020202020204" pitchFamily="34" charset="0"/>
                    <a:ea typeface="Myriad Pro" charset="0"/>
                    <a:cs typeface="Arial" panose="020B0604020202020204" pitchFamily="34" charset="0"/>
                  </a:rPr>
                  <a:t>A2</a:t>
                </a:r>
                <a:endParaRPr lang="en-US" sz="2100" dirty="0">
                  <a:solidFill>
                    <a:schemeClr val="bg1"/>
                  </a:solidFill>
                  <a:latin typeface="Arial" panose="020B0604020202020204" pitchFamily="34" charset="0"/>
                  <a:ea typeface="Myriad Pro" charset="0"/>
                  <a:cs typeface="Arial" panose="020B0604020202020204" pitchFamily="34" charset="0"/>
                </a:endParaRPr>
              </a:p>
            </p:txBody>
          </p:sp>
        </p:grpSp>
        <p:grpSp>
          <p:nvGrpSpPr>
            <p:cNvPr id="92" name="Group 91"/>
            <p:cNvGrpSpPr/>
            <p:nvPr/>
          </p:nvGrpSpPr>
          <p:grpSpPr>
            <a:xfrm>
              <a:off x="7365397" y="3024815"/>
              <a:ext cx="1133168" cy="622503"/>
              <a:chOff x="635872" y="3022169"/>
              <a:chExt cx="1133168" cy="622503"/>
            </a:xfrm>
          </p:grpSpPr>
          <p:sp>
            <p:nvSpPr>
              <p:cNvPr id="93" name="Rectangle 92"/>
              <p:cNvSpPr/>
              <p:nvPr/>
            </p:nvSpPr>
            <p:spPr>
              <a:xfrm>
                <a:off x="635872" y="3022169"/>
                <a:ext cx="1133168" cy="622503"/>
              </a:xfrm>
              <a:prstGeom prst="rect">
                <a:avLst/>
              </a:prstGeom>
              <a:solidFill>
                <a:srgbClr val="6671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Arial" panose="020B0604020202020204" pitchFamily="34" charset="0"/>
                </a:endParaRPr>
              </a:p>
            </p:txBody>
          </p:sp>
          <p:sp>
            <p:nvSpPr>
              <p:cNvPr id="94" name="TextBox 93"/>
              <p:cNvSpPr txBox="1"/>
              <p:nvPr/>
            </p:nvSpPr>
            <p:spPr>
              <a:xfrm>
                <a:off x="635872" y="3096262"/>
                <a:ext cx="1127445" cy="492513"/>
              </a:xfrm>
              <a:prstGeom prst="rect">
                <a:avLst/>
              </a:prstGeom>
              <a:solidFill>
                <a:srgbClr val="667188"/>
              </a:solidFill>
            </p:spPr>
            <p:txBody>
              <a:bodyPr wrap="square" rtlCol="0">
                <a:spAutoFit/>
              </a:bodyPr>
              <a:lstStyle/>
              <a:p>
                <a:pPr algn="ctr"/>
                <a:r>
                  <a:rPr lang="en-US" dirty="0">
                    <a:solidFill>
                      <a:schemeClr val="bg1"/>
                    </a:solidFill>
                    <a:latin typeface="Arial" panose="020B0604020202020204" pitchFamily="34" charset="0"/>
                    <a:ea typeface="Myriad Pro" charset="0"/>
                    <a:cs typeface="Arial" panose="020B0604020202020204" pitchFamily="34" charset="0"/>
                  </a:rPr>
                  <a:t>B0</a:t>
                </a:r>
                <a:endParaRPr lang="en-US" sz="2100" dirty="0">
                  <a:solidFill>
                    <a:schemeClr val="bg1"/>
                  </a:solidFill>
                  <a:latin typeface="Arial" panose="020B0604020202020204" pitchFamily="34" charset="0"/>
                  <a:ea typeface="Myriad Pro" charset="0"/>
                  <a:cs typeface="Arial" panose="020B0604020202020204" pitchFamily="34" charset="0"/>
                </a:endParaRPr>
              </a:p>
            </p:txBody>
          </p:sp>
        </p:grpSp>
        <p:grpSp>
          <p:nvGrpSpPr>
            <p:cNvPr id="95" name="Group 94"/>
            <p:cNvGrpSpPr/>
            <p:nvPr/>
          </p:nvGrpSpPr>
          <p:grpSpPr>
            <a:xfrm>
              <a:off x="7365397" y="3647318"/>
              <a:ext cx="1133168" cy="622503"/>
              <a:chOff x="635872" y="3644672"/>
              <a:chExt cx="1133168" cy="622503"/>
            </a:xfrm>
          </p:grpSpPr>
          <p:sp>
            <p:nvSpPr>
              <p:cNvPr id="96" name="Round Same Side Corner Rectangle 95"/>
              <p:cNvSpPr/>
              <p:nvPr/>
            </p:nvSpPr>
            <p:spPr>
              <a:xfrm flipV="1">
                <a:off x="635872" y="3644672"/>
                <a:ext cx="1133168" cy="622503"/>
              </a:xfrm>
              <a:prstGeom prst="round2SameRect">
                <a:avLst/>
              </a:prstGeom>
              <a:solidFill>
                <a:srgbClr val="8CC8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Arial" panose="020B0604020202020204" pitchFamily="34" charset="0"/>
                </a:endParaRPr>
              </a:p>
            </p:txBody>
          </p:sp>
          <p:sp>
            <p:nvSpPr>
              <p:cNvPr id="97" name="TextBox 96"/>
              <p:cNvSpPr txBox="1"/>
              <p:nvPr/>
            </p:nvSpPr>
            <p:spPr>
              <a:xfrm>
                <a:off x="669219" y="3718765"/>
                <a:ext cx="1059943" cy="492513"/>
              </a:xfrm>
              <a:prstGeom prst="rect">
                <a:avLst/>
              </a:prstGeom>
              <a:solidFill>
                <a:srgbClr val="8CC83C"/>
              </a:solidFill>
            </p:spPr>
            <p:txBody>
              <a:bodyPr wrap="square" rtlCol="0">
                <a:spAutoFit/>
              </a:bodyPr>
              <a:lstStyle/>
              <a:p>
                <a:pPr algn="ctr"/>
                <a:r>
                  <a:rPr lang="en-US" dirty="0">
                    <a:solidFill>
                      <a:schemeClr val="bg1"/>
                    </a:solidFill>
                    <a:latin typeface="Arial" panose="020B0604020202020204" pitchFamily="34" charset="0"/>
                    <a:ea typeface="Myriad Pro" charset="0"/>
                    <a:cs typeface="Arial" panose="020B0604020202020204" pitchFamily="34" charset="0"/>
                  </a:rPr>
                  <a:t>C1</a:t>
                </a:r>
                <a:endParaRPr lang="en-US" sz="2100" dirty="0">
                  <a:solidFill>
                    <a:schemeClr val="bg1"/>
                  </a:solidFill>
                  <a:latin typeface="Arial" panose="020B0604020202020204" pitchFamily="34" charset="0"/>
                  <a:ea typeface="Myriad Pro" charset="0"/>
                  <a:cs typeface="Arial" panose="020B0604020202020204" pitchFamily="34" charset="0"/>
                </a:endParaRPr>
              </a:p>
            </p:txBody>
          </p:sp>
        </p:grpSp>
        <p:sp>
          <p:nvSpPr>
            <p:cNvPr id="98" name="TextBox 97"/>
            <p:cNvSpPr txBox="1"/>
            <p:nvPr/>
          </p:nvSpPr>
          <p:spPr>
            <a:xfrm>
              <a:off x="7398743" y="4269822"/>
              <a:ext cx="1059942" cy="430948"/>
            </a:xfrm>
            <a:prstGeom prst="rect">
              <a:avLst/>
            </a:prstGeom>
            <a:noFill/>
          </p:spPr>
          <p:txBody>
            <a:bodyPr wrap="square" rtlCol="0">
              <a:spAutoFit/>
            </a:bodyPr>
            <a:lstStyle/>
            <a:p>
              <a:pPr algn="ctr"/>
              <a:r>
                <a:rPr lang="en-US" sz="1500" dirty="0">
                  <a:solidFill>
                    <a:schemeClr val="tx1">
                      <a:lumMod val="65000"/>
                      <a:lumOff val="35000"/>
                    </a:schemeClr>
                  </a:solidFill>
                  <a:latin typeface="Arial" panose="020B0604020202020204" pitchFamily="34" charset="0"/>
                  <a:ea typeface="Myriad Pro" charset="0"/>
                  <a:cs typeface="Arial" panose="020B0604020202020204" pitchFamily="34" charset="0"/>
                </a:rPr>
                <a:t>.</a:t>
              </a:r>
              <a:r>
                <a:rPr lang="en-US" sz="1500" dirty="0" err="1">
                  <a:solidFill>
                    <a:schemeClr val="tx1">
                      <a:lumMod val="65000"/>
                      <a:lumOff val="35000"/>
                    </a:schemeClr>
                  </a:solidFill>
                  <a:latin typeface="Arial" panose="020B0604020202020204" pitchFamily="34" charset="0"/>
                  <a:ea typeface="Myriad Pro" charset="0"/>
                  <a:cs typeface="Arial" panose="020B0604020202020204" pitchFamily="34" charset="0"/>
                </a:rPr>
                <a:t>vbk</a:t>
              </a:r>
              <a:r>
                <a:rPr lang="en-US" sz="1500" dirty="0">
                  <a:solidFill>
                    <a:schemeClr val="tx1">
                      <a:lumMod val="65000"/>
                      <a:lumOff val="35000"/>
                    </a:schemeClr>
                  </a:solidFill>
                  <a:latin typeface="Arial" panose="020B0604020202020204" pitchFamily="34" charset="0"/>
                  <a:ea typeface="Myriad Pro" charset="0"/>
                  <a:cs typeface="Arial" panose="020B0604020202020204" pitchFamily="34" charset="0"/>
                </a:rPr>
                <a:t> 2</a:t>
              </a:r>
            </a:p>
          </p:txBody>
        </p:sp>
        <p:sp>
          <p:nvSpPr>
            <p:cNvPr id="99" name="TextBox 98"/>
            <p:cNvSpPr txBox="1"/>
            <p:nvPr/>
          </p:nvSpPr>
          <p:spPr>
            <a:xfrm>
              <a:off x="7359672" y="1969108"/>
              <a:ext cx="1133170" cy="492512"/>
            </a:xfrm>
            <a:prstGeom prst="rect">
              <a:avLst/>
            </a:prstGeom>
            <a:noFill/>
          </p:spPr>
          <p:txBody>
            <a:bodyPr wrap="square" rtlCol="0">
              <a:spAutoFit/>
            </a:bodyPr>
            <a:lstStyle/>
            <a:p>
              <a:pPr algn="ctr"/>
              <a:r>
                <a:rPr lang="en-US" sz="900" dirty="0">
                  <a:solidFill>
                    <a:schemeClr val="tx1">
                      <a:lumMod val="65000"/>
                      <a:lumOff val="35000"/>
                    </a:schemeClr>
                  </a:solidFill>
                  <a:latin typeface="Arial" panose="020B0604020202020204" pitchFamily="34" charset="0"/>
                  <a:ea typeface="Myriad Pro" charset="0"/>
                  <a:cs typeface="Arial" panose="020B0604020202020204" pitchFamily="34" charset="0"/>
                </a:rPr>
                <a:t>Synthetic Full</a:t>
              </a:r>
            </a:p>
          </p:txBody>
        </p:sp>
      </p:grpSp>
      <p:sp>
        <p:nvSpPr>
          <p:cNvPr id="62" name="TextBox 61"/>
          <p:cNvSpPr txBox="1"/>
          <p:nvPr/>
        </p:nvSpPr>
        <p:spPr>
          <a:xfrm>
            <a:off x="7076627" y="3205037"/>
            <a:ext cx="1694738" cy="553998"/>
          </a:xfrm>
          <a:prstGeom prst="rect">
            <a:avLst/>
          </a:prstGeom>
          <a:noFill/>
        </p:spPr>
        <p:txBody>
          <a:bodyPr wrap="square" rtlCol="0">
            <a:spAutoFit/>
          </a:bodyPr>
          <a:lstStyle/>
          <a:p>
            <a:pPr algn="ctr"/>
            <a:r>
              <a:rPr lang="en-US" sz="1500" dirty="0">
                <a:solidFill>
                  <a:schemeClr val="tx1">
                    <a:lumMod val="65000"/>
                    <a:lumOff val="35000"/>
                  </a:schemeClr>
                </a:solidFill>
                <a:latin typeface="Arial" panose="020B0604020202020204" pitchFamily="34" charset="0"/>
                <a:ea typeface="Myriad Pro" charset="0"/>
                <a:cs typeface="Arial" panose="020B0604020202020204" pitchFamily="34" charset="0"/>
              </a:rPr>
              <a:t>ReFS Backup Repository</a:t>
            </a:r>
          </a:p>
        </p:txBody>
      </p:sp>
      <p:sp>
        <p:nvSpPr>
          <p:cNvPr id="67" name="TextBox 66"/>
          <p:cNvSpPr txBox="1"/>
          <p:nvPr/>
        </p:nvSpPr>
        <p:spPr>
          <a:xfrm>
            <a:off x="7232219" y="1475237"/>
            <a:ext cx="1374972" cy="323165"/>
          </a:xfrm>
          <a:prstGeom prst="rect">
            <a:avLst/>
          </a:prstGeom>
          <a:noFill/>
        </p:spPr>
        <p:txBody>
          <a:bodyPr wrap="square" rtlCol="0">
            <a:spAutoFit/>
          </a:bodyPr>
          <a:lstStyle/>
          <a:p>
            <a:pPr algn="ctr"/>
            <a:r>
              <a:rPr lang="en-US" sz="1500" b="1" dirty="0">
                <a:solidFill>
                  <a:srgbClr val="54B948"/>
                </a:solidFill>
                <a:latin typeface="Arial" panose="020B0604020202020204" pitchFamily="34" charset="0"/>
                <a:ea typeface="Myriad Pro" charset="0"/>
                <a:cs typeface="Arial" panose="020B0604020202020204" pitchFamily="34" charset="0"/>
              </a:rPr>
              <a:t>60%</a:t>
            </a:r>
          </a:p>
        </p:txBody>
      </p:sp>
      <p:sp>
        <p:nvSpPr>
          <p:cNvPr id="75" name="Rectangle 74"/>
          <p:cNvSpPr/>
          <p:nvPr/>
        </p:nvSpPr>
        <p:spPr>
          <a:xfrm>
            <a:off x="7240801" y="2786310"/>
            <a:ext cx="1371406" cy="411422"/>
          </a:xfrm>
          <a:prstGeom prst="rect">
            <a:avLst/>
          </a:prstGeom>
          <a:solidFill>
            <a:srgbClr val="54B9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Arial" panose="020B0604020202020204" pitchFamily="34" charset="0"/>
            </a:endParaRPr>
          </a:p>
        </p:txBody>
      </p:sp>
      <p:sp>
        <p:nvSpPr>
          <p:cNvPr id="76" name="Rectangle 75"/>
          <p:cNvSpPr/>
          <p:nvPr/>
        </p:nvSpPr>
        <p:spPr>
          <a:xfrm>
            <a:off x="7240801" y="2650242"/>
            <a:ext cx="1371406" cy="137141"/>
          </a:xfrm>
          <a:prstGeom prst="rect">
            <a:avLst/>
          </a:prstGeom>
          <a:solidFill>
            <a:srgbClr val="54B9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Arial" panose="020B0604020202020204" pitchFamily="34" charset="0"/>
            </a:endParaRPr>
          </a:p>
        </p:txBody>
      </p:sp>
      <p:sp>
        <p:nvSpPr>
          <p:cNvPr id="77" name="Rectangle 76"/>
          <p:cNvSpPr/>
          <p:nvPr/>
        </p:nvSpPr>
        <p:spPr>
          <a:xfrm>
            <a:off x="7240801" y="2517631"/>
            <a:ext cx="1371406" cy="137141"/>
          </a:xfrm>
          <a:prstGeom prst="rect">
            <a:avLst/>
          </a:prstGeom>
          <a:solidFill>
            <a:srgbClr val="54B9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Arial" panose="020B0604020202020204" pitchFamily="34" charset="0"/>
            </a:endParaRPr>
          </a:p>
        </p:txBody>
      </p:sp>
      <p:sp>
        <p:nvSpPr>
          <p:cNvPr id="78" name="Rectangle 77"/>
          <p:cNvSpPr/>
          <p:nvPr/>
        </p:nvSpPr>
        <p:spPr>
          <a:xfrm>
            <a:off x="7240801" y="2383909"/>
            <a:ext cx="1371406" cy="137141"/>
          </a:xfrm>
          <a:prstGeom prst="rect">
            <a:avLst/>
          </a:prstGeom>
          <a:solidFill>
            <a:srgbClr val="54B9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Arial" panose="020B0604020202020204" pitchFamily="34" charset="0"/>
            </a:endParaRPr>
          </a:p>
        </p:txBody>
      </p:sp>
      <p:grpSp>
        <p:nvGrpSpPr>
          <p:cNvPr id="79" name="Group 78"/>
          <p:cNvGrpSpPr/>
          <p:nvPr/>
        </p:nvGrpSpPr>
        <p:grpSpPr>
          <a:xfrm>
            <a:off x="7170931" y="2184969"/>
            <a:ext cx="1516484" cy="643682"/>
            <a:chOff x="9561731" y="2913219"/>
            <a:chExt cx="2022265" cy="858364"/>
          </a:xfrm>
        </p:grpSpPr>
        <p:sp>
          <p:nvSpPr>
            <p:cNvPr id="80" name="Rectangle 79"/>
            <p:cNvSpPr/>
            <p:nvPr/>
          </p:nvSpPr>
          <p:spPr>
            <a:xfrm>
              <a:off x="11397649" y="3588263"/>
              <a:ext cx="186347" cy="1833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Arial" panose="020B0604020202020204" pitchFamily="34" charset="0"/>
              </a:endParaRPr>
            </a:p>
          </p:txBody>
        </p:sp>
        <p:sp>
          <p:nvSpPr>
            <p:cNvPr id="81" name="Rectangle 80"/>
            <p:cNvSpPr/>
            <p:nvPr/>
          </p:nvSpPr>
          <p:spPr>
            <a:xfrm>
              <a:off x="11397649" y="2916861"/>
              <a:ext cx="186347" cy="1833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Arial" panose="020B0604020202020204" pitchFamily="34" charset="0"/>
              </a:endParaRPr>
            </a:p>
          </p:txBody>
        </p:sp>
        <p:sp>
          <p:nvSpPr>
            <p:cNvPr id="82" name="Rectangle 81"/>
            <p:cNvSpPr/>
            <p:nvPr/>
          </p:nvSpPr>
          <p:spPr>
            <a:xfrm>
              <a:off x="9561731" y="3584621"/>
              <a:ext cx="186347" cy="1833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Arial" panose="020B0604020202020204" pitchFamily="34" charset="0"/>
              </a:endParaRPr>
            </a:p>
          </p:txBody>
        </p:sp>
        <p:sp>
          <p:nvSpPr>
            <p:cNvPr id="83" name="Rectangle 82"/>
            <p:cNvSpPr/>
            <p:nvPr/>
          </p:nvSpPr>
          <p:spPr>
            <a:xfrm>
              <a:off x="9561731" y="2913219"/>
              <a:ext cx="186347" cy="1833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Arial" panose="020B0604020202020204" pitchFamily="34" charset="0"/>
              </a:endParaRPr>
            </a:p>
          </p:txBody>
        </p:sp>
      </p:grpSp>
      <p:grpSp>
        <p:nvGrpSpPr>
          <p:cNvPr id="84" name="Group 83"/>
          <p:cNvGrpSpPr/>
          <p:nvPr/>
        </p:nvGrpSpPr>
        <p:grpSpPr>
          <a:xfrm>
            <a:off x="7240801" y="1819119"/>
            <a:ext cx="1371406" cy="1371406"/>
            <a:chOff x="2184243" y="2417722"/>
            <a:chExt cx="1833554" cy="1849453"/>
          </a:xfrm>
        </p:grpSpPr>
        <p:sp>
          <p:nvSpPr>
            <p:cNvPr id="85" name="Rectangle 84"/>
            <p:cNvSpPr/>
            <p:nvPr/>
          </p:nvSpPr>
          <p:spPr>
            <a:xfrm>
              <a:off x="2184243" y="2417722"/>
              <a:ext cx="1833554" cy="490805"/>
            </a:xfrm>
            <a:prstGeom prst="rect">
              <a:avLst/>
            </a:prstGeom>
            <a:noFill/>
            <a:ln w="571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Arial" panose="020B0604020202020204" pitchFamily="34" charset="0"/>
              </a:endParaRPr>
            </a:p>
          </p:txBody>
        </p:sp>
        <p:sp>
          <p:nvSpPr>
            <p:cNvPr id="88" name="Rectangle 87"/>
            <p:cNvSpPr/>
            <p:nvPr/>
          </p:nvSpPr>
          <p:spPr>
            <a:xfrm>
              <a:off x="2184243" y="3776370"/>
              <a:ext cx="1833554" cy="490805"/>
            </a:xfrm>
            <a:prstGeom prst="rect">
              <a:avLst/>
            </a:prstGeom>
            <a:noFill/>
            <a:ln w="571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Arial" panose="020B0604020202020204" pitchFamily="34" charset="0"/>
              </a:endParaRPr>
            </a:p>
          </p:txBody>
        </p:sp>
        <p:sp>
          <p:nvSpPr>
            <p:cNvPr id="100" name="Rectangle 99"/>
            <p:cNvSpPr/>
            <p:nvPr/>
          </p:nvSpPr>
          <p:spPr>
            <a:xfrm>
              <a:off x="2184243" y="3099281"/>
              <a:ext cx="1833554" cy="490805"/>
            </a:xfrm>
            <a:prstGeom prst="rect">
              <a:avLst/>
            </a:prstGeom>
            <a:noFill/>
            <a:ln w="571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Arial" panose="020B0604020202020204" pitchFamily="34" charset="0"/>
              </a:endParaRPr>
            </a:p>
          </p:txBody>
        </p:sp>
        <p:sp>
          <p:nvSpPr>
            <p:cNvPr id="101" name="Rectangle 100"/>
            <p:cNvSpPr/>
            <p:nvPr/>
          </p:nvSpPr>
          <p:spPr>
            <a:xfrm>
              <a:off x="2270523" y="2908527"/>
              <a:ext cx="1660994" cy="184496"/>
            </a:xfrm>
            <a:prstGeom prst="rect">
              <a:avLst/>
            </a:prstGeom>
            <a:noFill/>
            <a:ln w="571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Arial" panose="020B0604020202020204" pitchFamily="34" charset="0"/>
              </a:endParaRPr>
            </a:p>
          </p:txBody>
        </p:sp>
        <p:sp>
          <p:nvSpPr>
            <p:cNvPr id="102" name="Rectangle 101"/>
            <p:cNvSpPr/>
            <p:nvPr/>
          </p:nvSpPr>
          <p:spPr>
            <a:xfrm>
              <a:off x="2270523" y="3590980"/>
              <a:ext cx="1660994" cy="184496"/>
            </a:xfrm>
            <a:prstGeom prst="rect">
              <a:avLst/>
            </a:prstGeom>
            <a:noFill/>
            <a:ln w="571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Arial" panose="020B0604020202020204" pitchFamily="34" charset="0"/>
              </a:endParaRPr>
            </a:p>
          </p:txBody>
        </p:sp>
      </p:grpSp>
      <p:grpSp>
        <p:nvGrpSpPr>
          <p:cNvPr id="103" name="Group 102"/>
          <p:cNvGrpSpPr/>
          <p:nvPr/>
        </p:nvGrpSpPr>
        <p:grpSpPr>
          <a:xfrm>
            <a:off x="1810134" y="1804604"/>
            <a:ext cx="849757" cy="466811"/>
            <a:chOff x="635871" y="2399666"/>
            <a:chExt cx="1133169" cy="622503"/>
          </a:xfrm>
        </p:grpSpPr>
        <p:sp>
          <p:nvSpPr>
            <p:cNvPr id="104" name="Round Same Side Corner Rectangle 103"/>
            <p:cNvSpPr/>
            <p:nvPr/>
          </p:nvSpPr>
          <p:spPr>
            <a:xfrm>
              <a:off x="635871" y="2399666"/>
              <a:ext cx="1133169" cy="622503"/>
            </a:xfrm>
            <a:prstGeom prst="round2SameRect">
              <a:avLst/>
            </a:prstGeom>
            <a:solidFill>
              <a:srgbClr val="00B9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Arial" panose="020B0604020202020204" pitchFamily="34" charset="0"/>
              </a:endParaRPr>
            </a:p>
          </p:txBody>
        </p:sp>
        <p:sp>
          <p:nvSpPr>
            <p:cNvPr id="105" name="TextBox 104"/>
            <p:cNvSpPr txBox="1"/>
            <p:nvPr/>
          </p:nvSpPr>
          <p:spPr>
            <a:xfrm>
              <a:off x="635871" y="2480085"/>
              <a:ext cx="1133169" cy="492513"/>
            </a:xfrm>
            <a:prstGeom prst="rect">
              <a:avLst/>
            </a:prstGeom>
            <a:solidFill>
              <a:srgbClr val="00B9F0"/>
            </a:solidFill>
          </p:spPr>
          <p:txBody>
            <a:bodyPr wrap="square" rtlCol="0">
              <a:spAutoFit/>
            </a:bodyPr>
            <a:lstStyle/>
            <a:p>
              <a:pPr algn="ctr"/>
              <a:r>
                <a:rPr lang="en-US" dirty="0">
                  <a:solidFill>
                    <a:schemeClr val="bg1"/>
                  </a:solidFill>
                  <a:latin typeface="Arial" panose="020B0604020202020204" pitchFamily="34" charset="0"/>
                  <a:ea typeface="Myriad Pro" charset="0"/>
                  <a:cs typeface="Arial" panose="020B0604020202020204" pitchFamily="34" charset="0"/>
                </a:rPr>
                <a:t>A1</a:t>
              </a:r>
              <a:endParaRPr lang="en-US" sz="2100" dirty="0">
                <a:solidFill>
                  <a:schemeClr val="bg1"/>
                </a:solidFill>
                <a:latin typeface="Arial" panose="020B0604020202020204" pitchFamily="34" charset="0"/>
                <a:ea typeface="Myriad Pro" charset="0"/>
                <a:cs typeface="Arial" panose="020B0604020202020204" pitchFamily="34" charset="0"/>
              </a:endParaRPr>
            </a:p>
          </p:txBody>
        </p:sp>
      </p:grpSp>
      <p:grpSp>
        <p:nvGrpSpPr>
          <p:cNvPr id="106" name="Group 105"/>
          <p:cNvGrpSpPr/>
          <p:nvPr/>
        </p:nvGrpSpPr>
        <p:grpSpPr>
          <a:xfrm>
            <a:off x="4292794" y="2738926"/>
            <a:ext cx="849755" cy="466811"/>
            <a:chOff x="635872" y="3644672"/>
            <a:chExt cx="1133168" cy="622503"/>
          </a:xfrm>
        </p:grpSpPr>
        <p:sp>
          <p:nvSpPr>
            <p:cNvPr id="107" name="Round Same Side Corner Rectangle 106"/>
            <p:cNvSpPr/>
            <p:nvPr/>
          </p:nvSpPr>
          <p:spPr>
            <a:xfrm flipV="1">
              <a:off x="635872" y="3644672"/>
              <a:ext cx="1133168" cy="622503"/>
            </a:xfrm>
            <a:prstGeom prst="round2SameRect">
              <a:avLst/>
            </a:prstGeom>
            <a:solidFill>
              <a:srgbClr val="8CC8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Arial" panose="020B0604020202020204" pitchFamily="34" charset="0"/>
              </a:endParaRPr>
            </a:p>
          </p:txBody>
        </p:sp>
        <p:sp>
          <p:nvSpPr>
            <p:cNvPr id="108" name="TextBox 107"/>
            <p:cNvSpPr txBox="1"/>
            <p:nvPr/>
          </p:nvSpPr>
          <p:spPr>
            <a:xfrm>
              <a:off x="635872" y="3718765"/>
              <a:ext cx="1127445" cy="492513"/>
            </a:xfrm>
            <a:prstGeom prst="rect">
              <a:avLst/>
            </a:prstGeom>
            <a:solidFill>
              <a:srgbClr val="8CC83C"/>
            </a:solidFill>
          </p:spPr>
          <p:txBody>
            <a:bodyPr wrap="square" rtlCol="0">
              <a:spAutoFit/>
            </a:bodyPr>
            <a:lstStyle/>
            <a:p>
              <a:pPr algn="ctr"/>
              <a:r>
                <a:rPr lang="en-US" dirty="0">
                  <a:solidFill>
                    <a:schemeClr val="bg1"/>
                  </a:solidFill>
                  <a:latin typeface="Arial" panose="020B0604020202020204" pitchFamily="34" charset="0"/>
                  <a:ea typeface="Myriad Pro" charset="0"/>
                  <a:cs typeface="Arial" panose="020B0604020202020204" pitchFamily="34" charset="0"/>
                </a:rPr>
                <a:t>C1</a:t>
              </a:r>
              <a:endParaRPr lang="en-US" sz="2100" dirty="0">
                <a:solidFill>
                  <a:schemeClr val="bg1"/>
                </a:solidFill>
                <a:latin typeface="Arial" panose="020B0604020202020204" pitchFamily="34" charset="0"/>
                <a:ea typeface="Myriad Pro" charset="0"/>
                <a:cs typeface="Arial" panose="020B0604020202020204" pitchFamily="34" charset="0"/>
              </a:endParaRPr>
            </a:p>
          </p:txBody>
        </p:sp>
      </p:grpSp>
      <p:grpSp>
        <p:nvGrpSpPr>
          <p:cNvPr id="109" name="Group 108"/>
          <p:cNvGrpSpPr/>
          <p:nvPr/>
        </p:nvGrpSpPr>
        <p:grpSpPr>
          <a:xfrm>
            <a:off x="3080262" y="1804603"/>
            <a:ext cx="849757" cy="466811"/>
            <a:chOff x="635871" y="2399666"/>
            <a:chExt cx="1133169" cy="622503"/>
          </a:xfrm>
        </p:grpSpPr>
        <p:sp>
          <p:nvSpPr>
            <p:cNvPr id="110" name="Round Same Side Corner Rectangle 109"/>
            <p:cNvSpPr/>
            <p:nvPr/>
          </p:nvSpPr>
          <p:spPr>
            <a:xfrm>
              <a:off x="635871" y="2399666"/>
              <a:ext cx="1133169" cy="622503"/>
            </a:xfrm>
            <a:prstGeom prst="round2SameRect">
              <a:avLst/>
            </a:prstGeom>
            <a:solidFill>
              <a:srgbClr val="00B9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Arial" panose="020B0604020202020204" pitchFamily="34" charset="0"/>
              </a:endParaRPr>
            </a:p>
          </p:txBody>
        </p:sp>
        <p:sp>
          <p:nvSpPr>
            <p:cNvPr id="111" name="TextBox 110"/>
            <p:cNvSpPr txBox="1"/>
            <p:nvPr/>
          </p:nvSpPr>
          <p:spPr>
            <a:xfrm>
              <a:off x="635871" y="2480085"/>
              <a:ext cx="1133169" cy="492513"/>
            </a:xfrm>
            <a:prstGeom prst="rect">
              <a:avLst/>
            </a:prstGeom>
            <a:solidFill>
              <a:srgbClr val="00B9F0"/>
            </a:solidFill>
          </p:spPr>
          <p:txBody>
            <a:bodyPr wrap="square" rtlCol="0">
              <a:spAutoFit/>
            </a:bodyPr>
            <a:lstStyle/>
            <a:p>
              <a:pPr algn="ctr"/>
              <a:r>
                <a:rPr lang="en-US" dirty="0">
                  <a:solidFill>
                    <a:schemeClr val="bg1"/>
                  </a:solidFill>
                  <a:latin typeface="Arial" panose="020B0604020202020204" pitchFamily="34" charset="0"/>
                  <a:ea typeface="Myriad Pro" charset="0"/>
                  <a:cs typeface="Arial" panose="020B0604020202020204" pitchFamily="34" charset="0"/>
                </a:rPr>
                <a:t>A2</a:t>
              </a:r>
              <a:endParaRPr lang="en-US" sz="2100" dirty="0">
                <a:solidFill>
                  <a:schemeClr val="bg1"/>
                </a:solidFill>
                <a:latin typeface="Arial" panose="020B0604020202020204" pitchFamily="34" charset="0"/>
                <a:ea typeface="Myriad Pro" charset="0"/>
                <a:cs typeface="Arial" panose="020B0604020202020204" pitchFamily="34" charset="0"/>
              </a:endParaRPr>
            </a:p>
          </p:txBody>
        </p:sp>
      </p:grpSp>
      <p:grpSp>
        <p:nvGrpSpPr>
          <p:cNvPr id="16" name="Group 15"/>
          <p:cNvGrpSpPr/>
          <p:nvPr/>
        </p:nvGrpSpPr>
        <p:grpSpPr>
          <a:xfrm>
            <a:off x="1452407" y="2043130"/>
            <a:ext cx="4071505" cy="920997"/>
            <a:chOff x="1935954" y="2724074"/>
            <a:chExt cx="5429442" cy="1228170"/>
          </a:xfrm>
        </p:grpSpPr>
        <p:grpSp>
          <p:nvGrpSpPr>
            <p:cNvPr id="15" name="Group 14"/>
            <p:cNvGrpSpPr/>
            <p:nvPr/>
          </p:nvGrpSpPr>
          <p:grpSpPr>
            <a:xfrm>
              <a:off x="1935954" y="2724074"/>
              <a:ext cx="5429442" cy="1228170"/>
              <a:chOff x="1935954" y="2724074"/>
              <a:chExt cx="5429442" cy="1228170"/>
            </a:xfrm>
          </p:grpSpPr>
          <p:cxnSp>
            <p:nvCxnSpPr>
              <p:cNvPr id="5" name="Straight Arrow Connector 4"/>
              <p:cNvCxnSpPr/>
              <p:nvPr/>
            </p:nvCxnSpPr>
            <p:spPr>
              <a:xfrm flipH="1">
                <a:off x="5239902" y="2724074"/>
                <a:ext cx="2125494" cy="3681"/>
              </a:xfrm>
              <a:prstGeom prst="straightConnector1">
                <a:avLst/>
              </a:prstGeom>
              <a:ln w="127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Straight Arrow Connector 111"/>
              <p:cNvCxnSpPr>
                <a:endCxn id="22" idx="3"/>
              </p:cNvCxnSpPr>
              <p:nvPr/>
            </p:nvCxnSpPr>
            <p:spPr>
              <a:xfrm flipH="1" flipV="1">
                <a:off x="1935954" y="3340678"/>
                <a:ext cx="5429442" cy="16153"/>
              </a:xfrm>
              <a:prstGeom prst="straightConnector1">
                <a:avLst/>
              </a:prstGeom>
              <a:ln w="127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Straight Arrow Connector 112"/>
              <p:cNvCxnSpPr/>
              <p:nvPr/>
            </p:nvCxnSpPr>
            <p:spPr>
              <a:xfrm flipH="1">
                <a:off x="6856841" y="3947878"/>
                <a:ext cx="508555" cy="4366"/>
              </a:xfrm>
              <a:prstGeom prst="straightConnector1">
                <a:avLst/>
              </a:prstGeom>
              <a:ln w="127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114" name="TextBox 113"/>
            <p:cNvSpPr txBox="1"/>
            <p:nvPr/>
          </p:nvSpPr>
          <p:spPr>
            <a:xfrm>
              <a:off x="3509546" y="3098244"/>
              <a:ext cx="2908804" cy="307820"/>
            </a:xfrm>
            <a:prstGeom prst="rect">
              <a:avLst/>
            </a:prstGeom>
            <a:noFill/>
          </p:spPr>
          <p:txBody>
            <a:bodyPr wrap="square" rtlCol="0">
              <a:spAutoFit/>
            </a:bodyPr>
            <a:lstStyle/>
            <a:p>
              <a:pPr algn="ctr"/>
              <a:r>
                <a:rPr lang="en-US" sz="900" dirty="0">
                  <a:solidFill>
                    <a:schemeClr val="tx1">
                      <a:lumMod val="65000"/>
                      <a:lumOff val="35000"/>
                    </a:schemeClr>
                  </a:solidFill>
                  <a:latin typeface="Arial" panose="020B0604020202020204" pitchFamily="34" charset="0"/>
                  <a:ea typeface="Myriad Pro" charset="0"/>
                  <a:cs typeface="Arial" panose="020B0604020202020204" pitchFamily="34" charset="0"/>
                </a:rPr>
                <a:t>Fast clone reference to existing blocks</a:t>
              </a:r>
            </a:p>
          </p:txBody>
        </p:sp>
      </p:grpSp>
      <p:sp>
        <p:nvSpPr>
          <p:cNvPr id="6" name="Title 5"/>
          <p:cNvSpPr>
            <a:spLocks noGrp="1"/>
          </p:cNvSpPr>
          <p:nvPr>
            <p:ph type="title"/>
          </p:nvPr>
        </p:nvSpPr>
        <p:spPr/>
        <p:txBody>
          <a:bodyPr/>
          <a:lstStyle/>
          <a:p>
            <a:r>
              <a:rPr lang="en-US" dirty="0">
                <a:solidFill>
                  <a:schemeClr val="tx1"/>
                </a:solidFill>
                <a:ea typeface="Myriad Pro" charset="0"/>
                <a:cs typeface="Arial" panose="020B0604020202020204" pitchFamily="34" charset="0"/>
              </a:rPr>
              <a:t>Synthetic Full Backup (</a:t>
            </a:r>
            <a:r>
              <a:rPr lang="en-US" dirty="0" err="1">
                <a:solidFill>
                  <a:schemeClr val="tx1"/>
                </a:solidFill>
                <a:ea typeface="Myriad Pro" charset="0"/>
                <a:cs typeface="Arial" panose="020B0604020202020204" pitchFamily="34" charset="0"/>
              </a:rPr>
              <a:t>ReFS</a:t>
            </a:r>
            <a:r>
              <a:rPr lang="en-US" dirty="0">
                <a:solidFill>
                  <a:schemeClr val="tx1"/>
                </a:solidFill>
                <a:ea typeface="Myriad Pro" charset="0"/>
                <a:cs typeface="Arial" panose="020B0604020202020204" pitchFamily="34" charset="0"/>
              </a:rPr>
              <a:t>)</a:t>
            </a:r>
          </a:p>
        </p:txBody>
      </p:sp>
      <p:sp>
        <p:nvSpPr>
          <p:cNvPr id="7" name="Text Placeholder 6"/>
          <p:cNvSpPr>
            <a:spLocks noGrp="1"/>
          </p:cNvSpPr>
          <p:nvPr>
            <p:ph type="body" sz="quarter" idx="10"/>
          </p:nvPr>
        </p:nvSpPr>
        <p:spPr/>
        <p:txBody>
          <a:bodyPr/>
          <a:lstStyle/>
          <a:p>
            <a:r>
              <a:rPr lang="en-US" dirty="0"/>
              <a:t> </a:t>
            </a:r>
            <a:endParaRPr lang="ru-RU" dirty="0"/>
          </a:p>
        </p:txBody>
      </p:sp>
    </p:spTree>
    <p:extLst>
      <p:ext uri="{BB962C8B-B14F-4D97-AF65-F5344CB8AC3E}">
        <p14:creationId xmlns:p14="http://schemas.microsoft.com/office/powerpoint/2010/main" val="15501534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wipe(right)">
                                      <p:cBhvr>
                                        <p:cTn id="11" dur="500"/>
                                        <p:tgtEl>
                                          <p:spTgt spid="16"/>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2" nodeType="clickEffect">
                                  <p:stCondLst>
                                    <p:cond delay="0"/>
                                  </p:stCondLst>
                                  <p:childTnLst>
                                    <p:set>
                                      <p:cBhvr>
                                        <p:cTn id="15" dur="1" fill="hold">
                                          <p:stCondLst>
                                            <p:cond delay="0"/>
                                          </p:stCondLst>
                                        </p:cTn>
                                        <p:tgtEl>
                                          <p:spTgt spid="17"/>
                                        </p:tgtEl>
                                        <p:attrNameLst>
                                          <p:attrName>style.visibility</p:attrName>
                                        </p:attrNameLst>
                                      </p:cBhvr>
                                      <p:to>
                                        <p:strVal val="visible"/>
                                      </p:to>
                                    </p:set>
                                  </p:childTnLst>
                                </p:cTn>
                              </p:par>
                              <p:par>
                                <p:cTn id="16" presetID="27" presetClass="emph" presetSubtype="0" repeatCount="3000" fill="remove" grpId="0" nodeType="withEffect">
                                  <p:stCondLst>
                                    <p:cond delay="0"/>
                                  </p:stCondLst>
                                  <p:childTnLst>
                                    <p:animClr clrSpc="rgb" dir="cw">
                                      <p:cBhvr override="childStyle">
                                        <p:cTn id="17" dur="250" autoRev="1" fill="remove"/>
                                        <p:tgtEl>
                                          <p:spTgt spid="17"/>
                                        </p:tgtEl>
                                        <p:attrNameLst>
                                          <p:attrName>style.color</p:attrName>
                                        </p:attrNameLst>
                                      </p:cBhvr>
                                      <p:to>
                                        <a:schemeClr val="bg1"/>
                                      </p:to>
                                    </p:animClr>
                                    <p:animClr clrSpc="rgb" dir="cw">
                                      <p:cBhvr>
                                        <p:cTn id="18" dur="250" autoRev="1" fill="remove"/>
                                        <p:tgtEl>
                                          <p:spTgt spid="17"/>
                                        </p:tgtEl>
                                        <p:attrNameLst>
                                          <p:attrName>fillcolor</p:attrName>
                                        </p:attrNameLst>
                                      </p:cBhvr>
                                      <p:to>
                                        <a:schemeClr val="bg1"/>
                                      </p:to>
                                    </p:animClr>
                                    <p:set>
                                      <p:cBhvr>
                                        <p:cTn id="19" dur="250" autoRev="1" fill="remove"/>
                                        <p:tgtEl>
                                          <p:spTgt spid="17"/>
                                        </p:tgtEl>
                                        <p:attrNameLst>
                                          <p:attrName>fill.type</p:attrName>
                                        </p:attrNameLst>
                                      </p:cBhvr>
                                      <p:to>
                                        <p:strVal val="solid"/>
                                      </p:to>
                                    </p:set>
                                    <p:set>
                                      <p:cBhvr>
                                        <p:cTn id="20" dur="250" autoRev="1" fill="remove"/>
                                        <p:tgtEl>
                                          <p:spTgt spid="17"/>
                                        </p:tgtEl>
                                        <p:attrNameLst>
                                          <p:attrName>fill.on</p:attrName>
                                        </p:attrNameLst>
                                      </p:cBhvr>
                                      <p:to>
                                        <p:strVal val="true"/>
                                      </p:to>
                                    </p:set>
                                  </p:childTnLst>
                                </p:cTn>
                              </p:par>
                              <p:par>
                                <p:cTn id="21" presetID="26" presetClass="emph" presetSubtype="0" repeatCount="3000" fill="hold" grpId="0" nodeType="withEffect">
                                  <p:stCondLst>
                                    <p:cond delay="0"/>
                                  </p:stCondLst>
                                  <p:childTnLst>
                                    <p:animEffect transition="out" filter="fade">
                                      <p:cBhvr>
                                        <p:cTn id="22" dur="500" tmFilter="0, 0; .2, .5; .8, .5; 1, 0"/>
                                        <p:tgtEl>
                                          <p:spTgt spid="67"/>
                                        </p:tgtEl>
                                      </p:cBhvr>
                                    </p:animEffect>
                                    <p:animScale>
                                      <p:cBhvr>
                                        <p:cTn id="23" dur="250" autoRev="1" fill="hold"/>
                                        <p:tgtEl>
                                          <p:spTgt spid="67"/>
                                        </p:tgtEl>
                                      </p:cBhvr>
                                      <p:by x="105000" y="105000"/>
                                    </p:animScale>
                                  </p:childTnLst>
                                </p:cTn>
                              </p:par>
                            </p:childTnLst>
                          </p:cTn>
                        </p:par>
                        <p:par>
                          <p:cTn id="24" fill="hold">
                            <p:stCondLst>
                              <p:cond delay="1500"/>
                            </p:stCondLst>
                            <p:childTnLst>
                              <p:par>
                                <p:cTn id="25" presetID="1" presetClass="exit" presetSubtype="0" fill="hold" grpId="1" nodeType="afterEffect">
                                  <p:stCondLst>
                                    <p:cond delay="0"/>
                                  </p:stCondLst>
                                  <p:childTnLst>
                                    <p:set>
                                      <p:cBhvr>
                                        <p:cTn id="26" dur="1" fill="hold">
                                          <p:stCondLst>
                                            <p:cond delay="0"/>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7" grpId="1" animBg="1"/>
      <p:bldP spid="17" grpId="2" animBg="1"/>
      <p:bldP spid="67"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Integrity Streams</a:t>
            </a:r>
          </a:p>
        </p:txBody>
      </p:sp>
      <p:sp>
        <p:nvSpPr>
          <p:cNvPr id="3" name="Text Placeholder 2"/>
          <p:cNvSpPr>
            <a:spLocks noGrp="1"/>
          </p:cNvSpPr>
          <p:nvPr>
            <p:ph type="body" sz="quarter" idx="10"/>
          </p:nvPr>
        </p:nvSpPr>
        <p:spPr/>
        <p:txBody>
          <a:bodyPr/>
          <a:lstStyle/>
          <a:p>
            <a:pPr marL="342900" indent="-342900">
              <a:buFont typeface="Arial" panose="020B0604020202020204" pitchFamily="34" charset="0"/>
              <a:buChar char="•"/>
            </a:pPr>
            <a:r>
              <a:rPr lang="en-US" dirty="0"/>
              <a:t>Ensures consistency with allocate-on-write, so that data blocks are never modified in-place.</a:t>
            </a:r>
          </a:p>
          <a:p>
            <a:pPr marL="342900" indent="-342900">
              <a:buFont typeface="Arial" panose="020B0604020202020204" pitchFamily="34" charset="0"/>
              <a:buChar char="•"/>
            </a:pPr>
            <a:r>
              <a:rPr lang="en-US" dirty="0"/>
              <a:t>Enabled by default for metadata</a:t>
            </a:r>
          </a:p>
          <a:p>
            <a:pPr marL="342900" indent="-342900">
              <a:buFont typeface="Arial" panose="020B0604020202020204" pitchFamily="34" charset="0"/>
              <a:buChar char="•"/>
            </a:pPr>
            <a:r>
              <a:rPr lang="en-US" b="1" dirty="0"/>
              <a:t>Not</a:t>
            </a:r>
            <a:r>
              <a:rPr lang="en-US" dirty="0"/>
              <a:t> for data itself!</a:t>
            </a:r>
          </a:p>
          <a:p>
            <a:pPr marL="342900" indent="-342900">
              <a:buFont typeface="Arial" panose="020B0604020202020204" pitchFamily="34" charset="0"/>
              <a:buChar char="•"/>
            </a:pPr>
            <a:r>
              <a:rPr lang="en-US" dirty="0"/>
              <a:t>Detects and notifies you about Bit Rot</a:t>
            </a:r>
            <a:br>
              <a:rPr lang="en-US" dirty="0"/>
            </a:br>
            <a:endParaRPr lang="en-US" dirty="0"/>
          </a:p>
        </p:txBody>
      </p:sp>
    </p:spTree>
    <p:extLst>
      <p:ext uri="{BB962C8B-B14F-4D97-AF65-F5344CB8AC3E}">
        <p14:creationId xmlns:p14="http://schemas.microsoft.com/office/powerpoint/2010/main" val="3332420069"/>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does it work</a:t>
            </a:r>
          </a:p>
        </p:txBody>
      </p:sp>
      <p:sp>
        <p:nvSpPr>
          <p:cNvPr id="3" name="Text Placeholder 2"/>
          <p:cNvSpPr>
            <a:spLocks noGrp="1"/>
          </p:cNvSpPr>
          <p:nvPr>
            <p:ph type="body" sz="quarter" idx="10"/>
          </p:nvPr>
        </p:nvSpPr>
        <p:spPr/>
        <p:txBody>
          <a:bodyPr/>
          <a:lstStyle/>
          <a:p>
            <a:pPr marL="342900" indent="-342900">
              <a:buFont typeface="Arial" panose="020B0604020202020204" pitchFamily="34" charset="0"/>
              <a:buChar char="•"/>
            </a:pPr>
            <a:r>
              <a:rPr lang="en-US" dirty="0"/>
              <a:t>Uses Checksums</a:t>
            </a:r>
          </a:p>
          <a:p>
            <a:pPr marL="342900" indent="-342900">
              <a:buFont typeface="Arial" panose="020B0604020202020204" pitchFamily="34" charset="0"/>
              <a:buChar char="•"/>
            </a:pPr>
            <a:r>
              <a:rPr lang="en-US" dirty="0"/>
              <a:t>Can be enabled on Volume / File / Folder (with inheritance)</a:t>
            </a:r>
          </a:p>
          <a:p>
            <a:pPr marL="342900" indent="-342900">
              <a:buFont typeface="Arial" panose="020B0604020202020204" pitchFamily="34" charset="0"/>
              <a:buChar char="•"/>
            </a:pPr>
            <a:r>
              <a:rPr lang="en-US" dirty="0"/>
              <a:t>Before returning data, checksum is calculated</a:t>
            </a:r>
          </a:p>
          <a:p>
            <a:pPr marL="342900" indent="-342900">
              <a:buFont typeface="Arial" panose="020B0604020202020204" pitchFamily="34" charset="0"/>
              <a:buChar char="•"/>
            </a:pPr>
            <a:r>
              <a:rPr lang="en-US" dirty="0"/>
              <a:t>In case of checksum error</a:t>
            </a:r>
          </a:p>
          <a:p>
            <a:pPr marL="609600" lvl="1" indent="-342900"/>
            <a:r>
              <a:rPr lang="en-US" dirty="0"/>
              <a:t>No data returned (when there is no additional copy)</a:t>
            </a:r>
          </a:p>
          <a:p>
            <a:pPr marL="609600" lvl="1" indent="-342900"/>
            <a:r>
              <a:rPr lang="en-US" dirty="0"/>
              <a:t>Attempt to repair</a:t>
            </a:r>
          </a:p>
          <a:p>
            <a:pPr marL="342900" lvl="2" indent="-342900"/>
            <a:r>
              <a:rPr lang="en-US" dirty="0"/>
              <a:t>			Successful: Data returned</a:t>
            </a:r>
          </a:p>
          <a:p>
            <a:pPr marL="342900" lvl="2" indent="-342900"/>
            <a:r>
              <a:rPr lang="en-US" dirty="0"/>
              <a:t>			Not Successful: Error</a:t>
            </a:r>
          </a:p>
        </p:txBody>
      </p:sp>
    </p:spTree>
    <p:extLst>
      <p:ext uri="{BB962C8B-B14F-4D97-AF65-F5344CB8AC3E}">
        <p14:creationId xmlns:p14="http://schemas.microsoft.com/office/powerpoint/2010/main" val="2225890241"/>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sz="quarter" idx="10"/>
          </p:nvPr>
        </p:nvSpPr>
        <p:spPr/>
        <p:txBody>
          <a:bodyPr/>
          <a:lstStyle/>
          <a:p>
            <a:endParaRPr lang="en-US"/>
          </a:p>
        </p:txBody>
      </p:sp>
      <p:pic>
        <p:nvPicPr>
          <p:cNvPr id="4" name="Picture 3"/>
          <p:cNvPicPr>
            <a:picLocks noChangeAspect="1"/>
          </p:cNvPicPr>
          <p:nvPr/>
        </p:nvPicPr>
        <p:blipFill>
          <a:blip r:embed="rId2"/>
          <a:stretch>
            <a:fillRect/>
          </a:stretch>
        </p:blipFill>
        <p:spPr>
          <a:xfrm>
            <a:off x="1619672" y="127140"/>
            <a:ext cx="5616624" cy="4964890"/>
          </a:xfrm>
          <a:prstGeom prst="rect">
            <a:avLst/>
          </a:prstGeom>
        </p:spPr>
      </p:pic>
    </p:spTree>
    <p:extLst>
      <p:ext uri="{BB962C8B-B14F-4D97-AF65-F5344CB8AC3E}">
        <p14:creationId xmlns:p14="http://schemas.microsoft.com/office/powerpoint/2010/main" val="1091341873"/>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4k versus 64k</a:t>
            </a:r>
          </a:p>
        </p:txBody>
      </p:sp>
      <p:pic>
        <p:nvPicPr>
          <p:cNvPr id="6" name="Picture 5"/>
          <p:cNvPicPr>
            <a:picLocks noChangeAspect="1"/>
          </p:cNvPicPr>
          <p:nvPr/>
        </p:nvPicPr>
        <p:blipFill>
          <a:blip r:embed="rId3"/>
          <a:stretch>
            <a:fillRect/>
          </a:stretch>
        </p:blipFill>
        <p:spPr>
          <a:xfrm>
            <a:off x="51147" y="1779662"/>
            <a:ext cx="9041705" cy="1584176"/>
          </a:xfrm>
          <a:prstGeom prst="rect">
            <a:avLst/>
          </a:prstGeom>
        </p:spPr>
      </p:pic>
      <p:sp>
        <p:nvSpPr>
          <p:cNvPr id="7" name="TextBox 6"/>
          <p:cNvSpPr txBox="1"/>
          <p:nvPr/>
        </p:nvSpPr>
        <p:spPr>
          <a:xfrm>
            <a:off x="1655081" y="3925610"/>
            <a:ext cx="5832648" cy="369332"/>
          </a:xfrm>
          <a:prstGeom prst="rect">
            <a:avLst/>
          </a:prstGeom>
          <a:noFill/>
        </p:spPr>
        <p:txBody>
          <a:bodyPr wrap="square" rtlCol="0">
            <a:spAutoFit/>
          </a:bodyPr>
          <a:lstStyle/>
          <a:p>
            <a:pPr algn="ctr"/>
            <a:r>
              <a:rPr lang="en-US" dirty="0"/>
              <a:t>Source block = 506 KB</a:t>
            </a:r>
          </a:p>
        </p:txBody>
      </p:sp>
    </p:spTree>
    <p:extLst>
      <p:ext uri="{BB962C8B-B14F-4D97-AF65-F5344CB8AC3E}">
        <p14:creationId xmlns:p14="http://schemas.microsoft.com/office/powerpoint/2010/main" val="1886422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4k</a:t>
            </a:r>
          </a:p>
        </p:txBody>
      </p:sp>
      <p:sp>
        <p:nvSpPr>
          <p:cNvPr id="3" name="Text Placeholder 2"/>
          <p:cNvSpPr>
            <a:spLocks noGrp="1"/>
          </p:cNvSpPr>
          <p:nvPr>
            <p:ph type="body" sz="quarter" idx="10"/>
          </p:nvPr>
        </p:nvSpPr>
        <p:spPr/>
        <p:txBody>
          <a:bodyPr/>
          <a:lstStyle/>
          <a:p>
            <a:endParaRPr lang="en-US"/>
          </a:p>
        </p:txBody>
      </p:sp>
      <p:pic>
        <p:nvPicPr>
          <p:cNvPr id="5" name="Picture 4"/>
          <p:cNvPicPr>
            <a:picLocks noChangeAspect="1"/>
          </p:cNvPicPr>
          <p:nvPr/>
        </p:nvPicPr>
        <p:blipFill>
          <a:blip r:embed="rId3"/>
          <a:stretch>
            <a:fillRect/>
          </a:stretch>
        </p:blipFill>
        <p:spPr>
          <a:xfrm>
            <a:off x="393192" y="1920240"/>
            <a:ext cx="8413508" cy="1529112"/>
          </a:xfrm>
          <a:prstGeom prst="rect">
            <a:avLst/>
          </a:prstGeom>
        </p:spPr>
      </p:pic>
      <p:sp>
        <p:nvSpPr>
          <p:cNvPr id="6" name="TextBox 5"/>
          <p:cNvSpPr txBox="1"/>
          <p:nvPr/>
        </p:nvSpPr>
        <p:spPr>
          <a:xfrm>
            <a:off x="1655081" y="3925610"/>
            <a:ext cx="5832648" cy="369332"/>
          </a:xfrm>
          <a:prstGeom prst="rect">
            <a:avLst/>
          </a:prstGeom>
          <a:noFill/>
        </p:spPr>
        <p:txBody>
          <a:bodyPr wrap="square" rtlCol="0">
            <a:spAutoFit/>
          </a:bodyPr>
          <a:lstStyle/>
          <a:p>
            <a:pPr algn="ctr"/>
            <a:r>
              <a:rPr lang="en-US" dirty="0"/>
              <a:t>Consumes 126.5 clusters so 127</a:t>
            </a:r>
          </a:p>
        </p:txBody>
      </p:sp>
    </p:spTree>
    <p:extLst>
      <p:ext uri="{BB962C8B-B14F-4D97-AF65-F5344CB8AC3E}">
        <p14:creationId xmlns:p14="http://schemas.microsoft.com/office/powerpoint/2010/main" val="36119432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64k</a:t>
            </a:r>
          </a:p>
        </p:txBody>
      </p:sp>
      <p:sp>
        <p:nvSpPr>
          <p:cNvPr id="3" name="Text Placeholder 2"/>
          <p:cNvSpPr>
            <a:spLocks noGrp="1"/>
          </p:cNvSpPr>
          <p:nvPr>
            <p:ph type="body" sz="quarter" idx="10"/>
          </p:nvPr>
        </p:nvSpPr>
        <p:spPr/>
        <p:txBody>
          <a:bodyPr/>
          <a:lstStyle/>
          <a:p>
            <a:endParaRPr lang="en-US" dirty="0"/>
          </a:p>
        </p:txBody>
      </p:sp>
      <p:pic>
        <p:nvPicPr>
          <p:cNvPr id="4" name="Picture 3"/>
          <p:cNvPicPr>
            <a:picLocks noChangeAspect="1"/>
          </p:cNvPicPr>
          <p:nvPr/>
        </p:nvPicPr>
        <p:blipFill>
          <a:blip r:embed="rId3"/>
          <a:stretch>
            <a:fillRect/>
          </a:stretch>
        </p:blipFill>
        <p:spPr>
          <a:xfrm>
            <a:off x="389436" y="1923678"/>
            <a:ext cx="8434550" cy="1532936"/>
          </a:xfrm>
          <a:prstGeom prst="rect">
            <a:avLst/>
          </a:prstGeom>
        </p:spPr>
      </p:pic>
      <p:sp>
        <p:nvSpPr>
          <p:cNvPr id="5" name="TextBox 4"/>
          <p:cNvSpPr txBox="1"/>
          <p:nvPr/>
        </p:nvSpPr>
        <p:spPr>
          <a:xfrm>
            <a:off x="1655081" y="3925610"/>
            <a:ext cx="5832648" cy="369332"/>
          </a:xfrm>
          <a:prstGeom prst="rect">
            <a:avLst/>
          </a:prstGeom>
          <a:noFill/>
        </p:spPr>
        <p:txBody>
          <a:bodyPr wrap="square" rtlCol="0">
            <a:spAutoFit/>
          </a:bodyPr>
          <a:lstStyle/>
          <a:p>
            <a:pPr algn="ctr"/>
            <a:r>
              <a:rPr lang="en-US" dirty="0"/>
              <a:t>Consumes 7.9 clusters so 8</a:t>
            </a:r>
          </a:p>
        </p:txBody>
      </p:sp>
    </p:spTree>
    <p:extLst>
      <p:ext uri="{BB962C8B-B14F-4D97-AF65-F5344CB8AC3E}">
        <p14:creationId xmlns:p14="http://schemas.microsoft.com/office/powerpoint/2010/main" val="8230753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4k versus 64k: Per MFST</a:t>
            </a:r>
          </a:p>
        </p:txBody>
      </p:sp>
      <p:sp>
        <p:nvSpPr>
          <p:cNvPr id="3" name="Text Placeholder 2"/>
          <p:cNvSpPr>
            <a:spLocks noGrp="1"/>
          </p:cNvSpPr>
          <p:nvPr>
            <p:ph type="body" sz="quarter" idx="10"/>
          </p:nvPr>
        </p:nvSpPr>
        <p:spPr/>
        <p:txBody>
          <a:bodyPr/>
          <a:lstStyle/>
          <a:p>
            <a:pPr marL="342900" indent="-342900">
              <a:buFont typeface="Arial" panose="020B0604020202020204" pitchFamily="34" charset="0"/>
              <a:buChar char="•"/>
            </a:pPr>
            <a:r>
              <a:rPr lang="en-US" dirty="0"/>
              <a:t>Per MSFT: </a:t>
            </a:r>
            <a:r>
              <a:rPr lang="en-US" dirty="0">
                <a:hlinkClick r:id="rId3"/>
              </a:rPr>
              <a:t>https://blogs.technet.microsoft.com/filecab/2017/01/13/cluster-size-recommendations-for-refs-and-ntfs/</a:t>
            </a:r>
            <a:endParaRPr lang="en-US" dirty="0"/>
          </a:p>
          <a:p>
            <a:pPr marL="342900" indent="-342900">
              <a:buFont typeface="Arial" panose="020B0604020202020204" pitchFamily="34" charset="0"/>
              <a:buChar char="•"/>
            </a:pPr>
            <a:r>
              <a:rPr lang="en-US" dirty="0"/>
              <a:t>Use 4K:</a:t>
            </a:r>
          </a:p>
          <a:p>
            <a:pPr marL="609600" lvl="1" indent="-342900"/>
            <a:r>
              <a:rPr lang="en-US" dirty="0"/>
              <a:t>IO amplification</a:t>
            </a:r>
          </a:p>
          <a:p>
            <a:pPr marL="609600" lvl="1" indent="-342900"/>
            <a:r>
              <a:rPr lang="en-US" dirty="0"/>
              <a:t>Greater compatibility with Hyper-V I/O granularity</a:t>
            </a:r>
          </a:p>
          <a:p>
            <a:pPr marL="342900" indent="-342900">
              <a:buFont typeface="Arial" panose="020B0604020202020204" pitchFamily="34" charset="0"/>
              <a:buChar char="•"/>
            </a:pPr>
            <a:r>
              <a:rPr lang="en-US" dirty="0"/>
              <a:t>Use 64K:</a:t>
            </a:r>
          </a:p>
          <a:p>
            <a:pPr marL="609600" lvl="1" indent="-342900"/>
            <a:r>
              <a:rPr lang="en-US" dirty="0"/>
              <a:t>large, sequential IO</a:t>
            </a:r>
          </a:p>
        </p:txBody>
      </p:sp>
    </p:spTree>
    <p:extLst>
      <p:ext uri="{BB962C8B-B14F-4D97-AF65-F5344CB8AC3E}">
        <p14:creationId xmlns:p14="http://schemas.microsoft.com/office/powerpoint/2010/main" val="70456220"/>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4k versus 64k: From the field</a:t>
            </a:r>
          </a:p>
        </p:txBody>
      </p:sp>
      <p:sp>
        <p:nvSpPr>
          <p:cNvPr id="3" name="Text Placeholder 2"/>
          <p:cNvSpPr>
            <a:spLocks noGrp="1"/>
          </p:cNvSpPr>
          <p:nvPr>
            <p:ph type="body" sz="quarter" idx="10"/>
          </p:nvPr>
        </p:nvSpPr>
        <p:spPr/>
        <p:txBody>
          <a:bodyPr/>
          <a:lstStyle/>
          <a:p>
            <a:pPr marL="342900" indent="-342900">
              <a:buFont typeface="Arial" panose="020B0604020202020204" pitchFamily="34" charset="0"/>
              <a:buChar char="•"/>
            </a:pPr>
            <a:r>
              <a:rPr lang="en-US" dirty="0"/>
              <a:t>Use 64K for larger volumes</a:t>
            </a:r>
          </a:p>
          <a:p>
            <a:pPr marL="342900" indent="-342900">
              <a:buFont typeface="Arial" panose="020B0604020202020204" pitchFamily="34" charset="0"/>
              <a:buChar char="•"/>
            </a:pPr>
            <a:r>
              <a:rPr lang="en-US" dirty="0"/>
              <a:t>Doesn’t kill the CPU / Memory</a:t>
            </a:r>
          </a:p>
        </p:txBody>
      </p:sp>
    </p:spTree>
    <p:extLst>
      <p:ext uri="{BB962C8B-B14F-4D97-AF65-F5344CB8AC3E}">
        <p14:creationId xmlns:p14="http://schemas.microsoft.com/office/powerpoint/2010/main" val="3815260142"/>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0" y="-92546"/>
            <a:ext cx="9144000" cy="6079787"/>
          </a:xfrm>
          <a:prstGeom prst="rect">
            <a:avLst/>
          </a:prstGeom>
        </p:spPr>
      </p:pic>
      <p:sp>
        <p:nvSpPr>
          <p:cNvPr id="3" name="Titolo 1"/>
          <p:cNvSpPr txBox="1">
            <a:spLocks/>
          </p:cNvSpPr>
          <p:nvPr/>
        </p:nvSpPr>
        <p:spPr>
          <a:xfrm>
            <a:off x="251520" y="3939902"/>
            <a:ext cx="8640960" cy="792088"/>
          </a:xfrm>
          <a:prstGeom prst="rect">
            <a:avLst/>
          </a:prstGeom>
          <a:solidFill>
            <a:schemeClr val="accent1">
              <a:lumMod val="75000"/>
              <a:alpha val="75000"/>
            </a:schemeClr>
          </a:solidFill>
        </p:spPr>
        <p:txBody>
          <a:bodyPr/>
          <a:lstStyle>
            <a:lvl1pPr algn="l" defTabSz="686047" rtl="0" eaLnBrk="1" latinLnBrk="0" hangingPunct="1">
              <a:lnSpc>
                <a:spcPct val="90000"/>
              </a:lnSpc>
              <a:spcBef>
                <a:spcPct val="0"/>
              </a:spcBef>
              <a:buNone/>
              <a:defRPr lang="en-US" sz="4400" b="0" kern="1200" cap="none" spc="-100" baseline="0" dirty="0" smtClean="0">
                <a:ln w="3175">
                  <a:noFill/>
                </a:ln>
                <a:solidFill>
                  <a:schemeClr val="tx2"/>
                </a:solidFill>
                <a:effectLst/>
                <a:latin typeface="+mj-lt"/>
                <a:ea typeface="+mn-ea"/>
                <a:cs typeface="Arial" charset="0"/>
              </a:defRPr>
            </a:lvl1pPr>
          </a:lstStyle>
          <a:p>
            <a:r>
              <a:rPr lang="it-IT" sz="4800" dirty="0">
                <a:solidFill>
                  <a:schemeClr val="bg1"/>
                </a:solidFill>
              </a:rPr>
              <a:t>ReFS</a:t>
            </a:r>
            <a:endParaRPr lang="it-IT" sz="3200" dirty="0">
              <a:solidFill>
                <a:schemeClr val="bg1"/>
              </a:solidFill>
            </a:endParaRPr>
          </a:p>
        </p:txBody>
      </p:sp>
    </p:spTree>
    <p:extLst>
      <p:ext uri="{BB962C8B-B14F-4D97-AF65-F5344CB8AC3E}">
        <p14:creationId xmlns:p14="http://schemas.microsoft.com/office/powerpoint/2010/main" val="2570693897"/>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Good reads</a:t>
            </a:r>
          </a:p>
        </p:txBody>
      </p:sp>
      <p:sp>
        <p:nvSpPr>
          <p:cNvPr id="3" name="Text Placeholder 2"/>
          <p:cNvSpPr>
            <a:spLocks noGrp="1"/>
          </p:cNvSpPr>
          <p:nvPr>
            <p:ph type="body" sz="quarter" idx="10"/>
          </p:nvPr>
        </p:nvSpPr>
        <p:spPr/>
        <p:txBody>
          <a:bodyPr/>
          <a:lstStyle/>
          <a:p>
            <a:pPr marL="342900" indent="-342900">
              <a:buFont typeface="Arial" panose="020B0604020202020204" pitchFamily="34" charset="0"/>
              <a:buChar char="•"/>
            </a:pPr>
            <a:r>
              <a:rPr lang="en-US" dirty="0"/>
              <a:t>Luca Dell’Oca: </a:t>
            </a:r>
          </a:p>
          <a:p>
            <a:r>
              <a:rPr lang="en-US" sz="2000" dirty="0">
                <a:hlinkClick r:id="rId2"/>
              </a:rPr>
              <a:t>http://www.virtualtothecore.com/en/refs-cluster-size-with-veeam-backup-replication-64kb-or-4kb/</a:t>
            </a:r>
            <a:endParaRPr lang="en-US" dirty="0"/>
          </a:p>
          <a:p>
            <a:pPr marL="342900" indent="-342900">
              <a:buFont typeface="Arial" panose="020B0604020202020204" pitchFamily="34" charset="0"/>
              <a:buChar char="•"/>
            </a:pPr>
            <a:r>
              <a:rPr lang="en-US" dirty="0"/>
              <a:t>Anton Kolomyeytsev </a:t>
            </a:r>
          </a:p>
          <a:p>
            <a:r>
              <a:rPr lang="en-US" sz="2000" dirty="0">
                <a:hlinkClick r:id="rId3"/>
              </a:rPr>
              <a:t>https://www.starwindsoftware.com/blog/log-structured-file-systems-microsoft-refs-v2-short-insight</a:t>
            </a:r>
            <a:endParaRPr lang="en-US" sz="2000" dirty="0"/>
          </a:p>
          <a:p>
            <a:r>
              <a:rPr lang="en-US" sz="2000" dirty="0">
                <a:hlinkClick r:id="rId4"/>
              </a:rPr>
              <a:t>https://www.starwindsoftware.com/blog/log-structured-file-systems-microsoft-refs-v2-investigation-part-1</a:t>
            </a:r>
            <a:endParaRPr lang="en-US" sz="2000" dirty="0"/>
          </a:p>
          <a:p>
            <a:r>
              <a:rPr lang="en-US" sz="2000" dirty="0">
                <a:hlinkClick r:id="rId5"/>
              </a:rPr>
              <a:t>https://www.starwindsoftware.com/blog/refs-performance</a:t>
            </a:r>
            <a:endParaRPr lang="en-US" sz="2000" dirty="0"/>
          </a:p>
          <a:p>
            <a:endParaRPr lang="en-US" dirty="0"/>
          </a:p>
        </p:txBody>
      </p:sp>
    </p:spTree>
    <p:extLst>
      <p:ext uri="{BB962C8B-B14F-4D97-AF65-F5344CB8AC3E}">
        <p14:creationId xmlns:p14="http://schemas.microsoft.com/office/powerpoint/2010/main" val="3131186175"/>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37F7B-027E-44F8-A95C-F84366E67DCF}"/>
              </a:ext>
            </a:extLst>
          </p:cNvPr>
          <p:cNvSpPr>
            <a:spLocks noGrp="1"/>
          </p:cNvSpPr>
          <p:nvPr>
            <p:ph type="title"/>
          </p:nvPr>
        </p:nvSpPr>
        <p:spPr/>
        <p:txBody>
          <a:bodyPr/>
          <a:lstStyle/>
          <a:p>
            <a:r>
              <a:rPr lang="en-US" dirty="0"/>
              <a:t>What we have learned…</a:t>
            </a:r>
          </a:p>
        </p:txBody>
      </p:sp>
      <p:sp>
        <p:nvSpPr>
          <p:cNvPr id="3" name="Text Placeholder 2">
            <a:extLst>
              <a:ext uri="{FF2B5EF4-FFF2-40B4-BE49-F238E27FC236}">
                <a16:creationId xmlns:a16="http://schemas.microsoft.com/office/drawing/2014/main" id="{62089D23-9FC2-4EB1-A638-C76E90834E00}"/>
              </a:ext>
            </a:extLst>
          </p:cNvPr>
          <p:cNvSpPr>
            <a:spLocks noGrp="1"/>
          </p:cNvSpPr>
          <p:nvPr>
            <p:ph type="body" sz="quarter" idx="10"/>
          </p:nvPr>
        </p:nvSpPr>
        <p:spPr/>
        <p:txBody>
          <a:bodyPr/>
          <a:lstStyle/>
          <a:p>
            <a:pPr marL="342900" indent="-342900">
              <a:buFont typeface="Arial" panose="020B0604020202020204" pitchFamily="34" charset="0"/>
              <a:buChar char="•"/>
            </a:pPr>
            <a:r>
              <a:rPr lang="en-US" dirty="0"/>
              <a:t>It works well for many customers, but fails on a lot also (high volumes)</a:t>
            </a:r>
          </a:p>
          <a:p>
            <a:pPr marL="342900" indent="-342900">
              <a:buFont typeface="Arial" panose="020B0604020202020204" pitchFamily="34" charset="0"/>
              <a:buChar char="•"/>
            </a:pPr>
            <a:r>
              <a:rPr lang="en-US" dirty="0"/>
              <a:t>Fix has been in the works for months (and we hope to see it soon)</a:t>
            </a:r>
          </a:p>
          <a:p>
            <a:pPr marL="342900" indent="-342900">
              <a:buFont typeface="Arial" panose="020B0604020202020204" pitchFamily="34" charset="0"/>
              <a:buChar char="•"/>
            </a:pPr>
            <a:r>
              <a:rPr lang="en-US" dirty="0"/>
              <a:t>Don’t use it if:</a:t>
            </a:r>
          </a:p>
          <a:p>
            <a:pPr lvl="1"/>
            <a:r>
              <a:rPr lang="en-US" dirty="0"/>
              <a:t>You need to boot from it</a:t>
            </a:r>
          </a:p>
          <a:p>
            <a:pPr lvl="1"/>
            <a:r>
              <a:rPr lang="en-US" dirty="0"/>
              <a:t>You need file level encryption (volume level does work)</a:t>
            </a:r>
          </a:p>
          <a:p>
            <a:pPr lvl="1"/>
            <a:r>
              <a:rPr lang="en-US" dirty="0"/>
              <a:t>You need disk quotas</a:t>
            </a:r>
          </a:p>
          <a:p>
            <a:endParaRPr lang="en-US" dirty="0"/>
          </a:p>
        </p:txBody>
      </p:sp>
    </p:spTree>
    <p:extLst>
      <p:ext uri="{BB962C8B-B14F-4D97-AF65-F5344CB8AC3E}">
        <p14:creationId xmlns:p14="http://schemas.microsoft.com/office/powerpoint/2010/main" val="3797718931"/>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a:t>Updates!</a:t>
            </a:r>
          </a:p>
        </p:txBody>
      </p:sp>
      <p:sp>
        <p:nvSpPr>
          <p:cNvPr id="3" name="Plassholder for tekst 2"/>
          <p:cNvSpPr>
            <a:spLocks noGrp="1"/>
          </p:cNvSpPr>
          <p:nvPr>
            <p:ph type="body" sz="quarter" idx="10"/>
          </p:nvPr>
        </p:nvSpPr>
        <p:spPr/>
        <p:txBody>
          <a:bodyPr/>
          <a:lstStyle/>
          <a:p>
            <a:pPr marL="342900" indent="-342900">
              <a:buFont typeface="Arial" panose="020B0604020202020204" pitchFamily="34" charset="0"/>
              <a:buChar char="•"/>
            </a:pPr>
            <a:r>
              <a:rPr lang="nb-NO" dirty="0">
                <a:hlinkClick r:id="rId3"/>
              </a:rPr>
              <a:t>https://support.microsoft.com/en-us/help/4016173/fix-heavy-memory-usage-in-refs-on-windows-server-2016-and-windows-10</a:t>
            </a:r>
            <a:endParaRPr lang="nb-NO" dirty="0"/>
          </a:p>
          <a:p>
            <a:pPr marL="342900" indent="-342900">
              <a:buFont typeface="Arial" panose="020B0604020202020204" pitchFamily="34" charset="0"/>
              <a:buChar char="•"/>
            </a:pPr>
            <a:r>
              <a:rPr lang="nb-NO" dirty="0">
                <a:hlinkClick r:id="rId4"/>
              </a:rPr>
              <a:t>https://support.microsoft.com/en-us/help/4057142</a:t>
            </a:r>
            <a:r>
              <a:rPr lang="nb-NO" dirty="0"/>
              <a:t> (backing up ReFS volume issue)</a:t>
            </a:r>
          </a:p>
          <a:p>
            <a:pPr marL="342900" indent="-342900">
              <a:buFont typeface="Arial" panose="020B0604020202020204" pitchFamily="34" charset="0"/>
              <a:buChar char="•"/>
            </a:pPr>
            <a:r>
              <a:rPr lang="nb-NO" b="1" i="1" dirty="0"/>
              <a:t>More coming hopefully end of February (optional) and March CU update</a:t>
            </a:r>
          </a:p>
        </p:txBody>
      </p:sp>
    </p:spTree>
    <p:extLst>
      <p:ext uri="{BB962C8B-B14F-4D97-AF65-F5344CB8AC3E}">
        <p14:creationId xmlns:p14="http://schemas.microsoft.com/office/powerpoint/2010/main" val="2796723439"/>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Deduplication</a:t>
            </a:r>
          </a:p>
        </p:txBody>
      </p:sp>
    </p:spTree>
    <p:extLst>
      <p:ext uri="{BB962C8B-B14F-4D97-AF65-F5344CB8AC3E}">
        <p14:creationId xmlns:p14="http://schemas.microsoft.com/office/powerpoint/2010/main" val="295160923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91" y="-342900"/>
            <a:ext cx="9141619" cy="5978270"/>
          </a:xfrm>
          <a:prstGeom prst="rect">
            <a:avLst/>
          </a:prstGeom>
        </p:spPr>
      </p:pic>
      <p:sp>
        <p:nvSpPr>
          <p:cNvPr id="5" name="Rectangle 4"/>
          <p:cNvSpPr/>
          <p:nvPr/>
        </p:nvSpPr>
        <p:spPr bwMode="auto">
          <a:xfrm>
            <a:off x="1191" y="3219823"/>
            <a:ext cx="9141619" cy="2021741"/>
          </a:xfrm>
          <a:prstGeom prst="rect">
            <a:avLst/>
          </a:prstGeom>
          <a:gradFill>
            <a:gsLst>
              <a:gs pos="0">
                <a:srgbClr val="000000">
                  <a:alpha val="0"/>
                </a:srgbClr>
              </a:gs>
              <a:gs pos="100000">
                <a:srgbClr val="000000">
                  <a:alpha val="66667"/>
                </a:srgbClr>
              </a:gs>
            </a:gsLst>
            <a:lin ang="5400000" scaled="0"/>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6" name="Rectangle 5"/>
          <p:cNvSpPr/>
          <p:nvPr/>
        </p:nvSpPr>
        <p:spPr>
          <a:xfrm>
            <a:off x="110786" y="3829050"/>
            <a:ext cx="6129281" cy="1311128"/>
          </a:xfrm>
          <a:prstGeom prst="rect">
            <a:avLst/>
          </a:prstGeom>
        </p:spPr>
        <p:txBody>
          <a:bodyPr wrap="square">
            <a:spAutoFit/>
          </a:bodyPr>
          <a:lstStyle/>
          <a:p>
            <a:pPr defTabSz="685772">
              <a:lnSpc>
                <a:spcPct val="80000"/>
              </a:lnSpc>
            </a:pPr>
            <a:r>
              <a:rPr lang="en-US" sz="3300" spc="-75" dirty="0">
                <a:gradFill>
                  <a:gsLst>
                    <a:gs pos="0">
                      <a:srgbClr val="FBFBFB"/>
                    </a:gs>
                    <a:gs pos="100000">
                      <a:srgbClr val="FBFBFB"/>
                    </a:gs>
                  </a:gsLst>
                  <a:lin ang="5400000" scaled="0"/>
                </a:gradFill>
                <a:latin typeface="Segoe UI Light" pitchFamily="34" charset="0"/>
              </a:rPr>
              <a:t>The term deduplication refers generally to eliminating duplicate or redundant information </a:t>
            </a:r>
            <a:r>
              <a:rPr lang="en-US" sz="3300" spc="-75" dirty="0">
                <a:solidFill>
                  <a:srgbClr val="84A8D8"/>
                </a:solidFill>
                <a:latin typeface="Segoe UI Light" pitchFamily="34" charset="0"/>
              </a:rPr>
              <a:t>(Wikipedia)</a:t>
            </a:r>
            <a:endParaRPr lang="en-US" sz="3300" spc="-75" dirty="0">
              <a:gradFill>
                <a:gsLst>
                  <a:gs pos="0">
                    <a:srgbClr val="FBFBFB"/>
                  </a:gs>
                  <a:gs pos="100000">
                    <a:srgbClr val="FBFBFB"/>
                  </a:gs>
                </a:gsLst>
                <a:lin ang="5400000" scaled="0"/>
              </a:gradFill>
              <a:latin typeface="Segoe UI Light" pitchFamily="34" charset="0"/>
            </a:endParaRPr>
          </a:p>
        </p:txBody>
      </p:sp>
    </p:spTree>
    <p:extLst>
      <p:ext uri="{BB962C8B-B14F-4D97-AF65-F5344CB8AC3E}">
        <p14:creationId xmlns:p14="http://schemas.microsoft.com/office/powerpoint/2010/main" val="315982636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11" y="8906"/>
            <a:ext cx="9139099" cy="6854324"/>
          </a:xfrm>
          <a:prstGeom prst="rect">
            <a:avLst/>
          </a:prstGeom>
        </p:spPr>
      </p:pic>
      <p:sp>
        <p:nvSpPr>
          <p:cNvPr id="3" name="TextBox 2"/>
          <p:cNvSpPr txBox="1"/>
          <p:nvPr/>
        </p:nvSpPr>
        <p:spPr>
          <a:xfrm>
            <a:off x="-1370409" y="1371601"/>
            <a:ext cx="8307619" cy="646331"/>
          </a:xfrm>
          <a:prstGeom prst="rect">
            <a:avLst/>
          </a:prstGeom>
          <a:solidFill>
            <a:srgbClr val="73BFDD">
              <a:alpha val="75000"/>
            </a:srgbClr>
          </a:solidFill>
        </p:spPr>
        <p:txBody>
          <a:bodyPr wrap="square" rtlCol="0">
            <a:spAutoFit/>
          </a:bodyPr>
          <a:lstStyle/>
          <a:p>
            <a:pPr algn="r"/>
            <a:r>
              <a:rPr lang="en-US" sz="3600" dirty="0">
                <a:solidFill>
                  <a:schemeClr val="bg1"/>
                </a:solidFill>
                <a:latin typeface="Segoe" pitchFamily="34" charset="0"/>
              </a:rPr>
              <a:t>In-line versus Post Process</a:t>
            </a:r>
            <a:endParaRPr lang="en-GB" sz="3600" dirty="0">
              <a:solidFill>
                <a:schemeClr val="bg1"/>
              </a:solidFill>
              <a:latin typeface="Segoe" pitchFamily="34" charset="0"/>
            </a:endParaRPr>
          </a:p>
        </p:txBody>
      </p:sp>
      <p:sp>
        <p:nvSpPr>
          <p:cNvPr id="4" name="TextBox 3"/>
          <p:cNvSpPr txBox="1"/>
          <p:nvPr/>
        </p:nvSpPr>
        <p:spPr>
          <a:xfrm>
            <a:off x="-1370409" y="2057401"/>
            <a:ext cx="8307618" cy="646331"/>
          </a:xfrm>
          <a:prstGeom prst="rect">
            <a:avLst/>
          </a:prstGeom>
          <a:solidFill>
            <a:srgbClr val="73BFDD">
              <a:alpha val="75000"/>
            </a:srgbClr>
          </a:solidFill>
        </p:spPr>
        <p:txBody>
          <a:bodyPr wrap="square" rtlCol="0">
            <a:spAutoFit/>
          </a:bodyPr>
          <a:lstStyle/>
          <a:p>
            <a:pPr algn="r"/>
            <a:r>
              <a:rPr lang="en-US" sz="3600" dirty="0">
                <a:solidFill>
                  <a:schemeClr val="bg1"/>
                </a:solidFill>
                <a:latin typeface="Segoe" pitchFamily="34" charset="0"/>
              </a:rPr>
              <a:t>Source versus Target</a:t>
            </a:r>
            <a:endParaRPr lang="en-GB" sz="3600" dirty="0">
              <a:solidFill>
                <a:schemeClr val="bg1"/>
              </a:solidFill>
              <a:latin typeface="Segoe" pitchFamily="34" charset="0"/>
            </a:endParaRPr>
          </a:p>
        </p:txBody>
      </p:sp>
      <p:sp>
        <p:nvSpPr>
          <p:cNvPr id="5" name="TextBox 4"/>
          <p:cNvSpPr txBox="1"/>
          <p:nvPr/>
        </p:nvSpPr>
        <p:spPr>
          <a:xfrm>
            <a:off x="-1370409" y="2743201"/>
            <a:ext cx="8307618" cy="646331"/>
          </a:xfrm>
          <a:prstGeom prst="rect">
            <a:avLst/>
          </a:prstGeom>
          <a:solidFill>
            <a:srgbClr val="73BFDD">
              <a:alpha val="75000"/>
            </a:srgbClr>
          </a:solidFill>
        </p:spPr>
        <p:txBody>
          <a:bodyPr wrap="square" rtlCol="0">
            <a:spAutoFit/>
          </a:bodyPr>
          <a:lstStyle/>
          <a:p>
            <a:pPr algn="r"/>
            <a:r>
              <a:rPr lang="en-US" sz="3600" dirty="0">
                <a:solidFill>
                  <a:schemeClr val="bg1"/>
                </a:solidFill>
                <a:latin typeface="Segoe" pitchFamily="34" charset="0"/>
              </a:rPr>
              <a:t>File-, Block- or Chunk-Based</a:t>
            </a:r>
            <a:endParaRPr lang="en-GB" sz="3600" dirty="0">
              <a:solidFill>
                <a:schemeClr val="bg1"/>
              </a:solidFill>
              <a:latin typeface="Segoe" pitchFamily="34" charset="0"/>
            </a:endParaRPr>
          </a:p>
        </p:txBody>
      </p:sp>
    </p:spTree>
    <p:extLst>
      <p:ext uri="{BB962C8B-B14F-4D97-AF65-F5344CB8AC3E}">
        <p14:creationId xmlns:p14="http://schemas.microsoft.com/office/powerpoint/2010/main" val="3329653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How does it work</a:t>
            </a:r>
          </a:p>
        </p:txBody>
      </p:sp>
      <p:pic>
        <p:nvPicPr>
          <p:cNvPr id="4" name="Picture 3"/>
          <p:cNvPicPr>
            <a:picLocks noChangeAspect="1"/>
          </p:cNvPicPr>
          <p:nvPr/>
        </p:nvPicPr>
        <p:blipFill>
          <a:blip r:embed="rId3"/>
          <a:stretch>
            <a:fillRect/>
          </a:stretch>
        </p:blipFill>
        <p:spPr>
          <a:xfrm>
            <a:off x="2667000" y="2238375"/>
            <a:ext cx="3810000" cy="666750"/>
          </a:xfrm>
          <a:prstGeom prst="rect">
            <a:avLst/>
          </a:prstGeom>
        </p:spPr>
      </p:pic>
    </p:spTree>
    <p:extLst>
      <p:ext uri="{BB962C8B-B14F-4D97-AF65-F5344CB8AC3E}">
        <p14:creationId xmlns:p14="http://schemas.microsoft.com/office/powerpoint/2010/main" val="389154304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3619500" y="1143000"/>
            <a:ext cx="1905000" cy="2857500"/>
          </a:xfrm>
          <a:prstGeom prst="rect">
            <a:avLst/>
          </a:prstGeom>
        </p:spPr>
      </p:pic>
    </p:spTree>
    <p:extLst>
      <p:ext uri="{BB962C8B-B14F-4D97-AF65-F5344CB8AC3E}">
        <p14:creationId xmlns:p14="http://schemas.microsoft.com/office/powerpoint/2010/main" val="406548156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Text Placeholder 2"/>
          <p:cNvSpPr>
            <a:spLocks noGrp="1"/>
          </p:cNvSpPr>
          <p:nvPr>
            <p:ph type="body" sz="quarter" idx="10"/>
          </p:nvPr>
        </p:nvSpPr>
        <p:spPr/>
        <p:txBody>
          <a:bodyPr/>
          <a:lstStyle/>
          <a:p>
            <a:endParaRPr lang="en-US" dirty="0"/>
          </a:p>
        </p:txBody>
      </p:sp>
      <p:pic>
        <p:nvPicPr>
          <p:cNvPr id="4" name="Picture 3"/>
          <p:cNvPicPr>
            <a:picLocks noChangeAspect="1"/>
          </p:cNvPicPr>
          <p:nvPr/>
        </p:nvPicPr>
        <p:blipFill>
          <a:blip r:embed="rId3"/>
          <a:stretch>
            <a:fillRect/>
          </a:stretch>
        </p:blipFill>
        <p:spPr>
          <a:xfrm>
            <a:off x="3619500" y="1143000"/>
            <a:ext cx="1905000" cy="2857500"/>
          </a:xfrm>
          <a:prstGeom prst="rect">
            <a:avLst/>
          </a:prstGeom>
        </p:spPr>
      </p:pic>
    </p:spTree>
    <p:extLst>
      <p:ext uri="{BB962C8B-B14F-4D97-AF65-F5344CB8AC3E}">
        <p14:creationId xmlns:p14="http://schemas.microsoft.com/office/powerpoint/2010/main" val="403500327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Text Placeholder 2"/>
          <p:cNvSpPr>
            <a:spLocks noGrp="1"/>
          </p:cNvSpPr>
          <p:nvPr>
            <p:ph type="body" sz="quarter" idx="10"/>
          </p:nvPr>
        </p:nvSpPr>
        <p:spPr/>
        <p:txBody>
          <a:bodyPr/>
          <a:lstStyle/>
          <a:p>
            <a:endParaRPr lang="en-US" dirty="0"/>
          </a:p>
        </p:txBody>
      </p:sp>
      <p:pic>
        <p:nvPicPr>
          <p:cNvPr id="4" name="Picture 3"/>
          <p:cNvPicPr>
            <a:picLocks noChangeAspect="1"/>
          </p:cNvPicPr>
          <p:nvPr/>
        </p:nvPicPr>
        <p:blipFill>
          <a:blip r:embed="rId3"/>
          <a:stretch>
            <a:fillRect/>
          </a:stretch>
        </p:blipFill>
        <p:spPr>
          <a:xfrm>
            <a:off x="2190750" y="1143000"/>
            <a:ext cx="4762500" cy="2857500"/>
          </a:xfrm>
          <a:prstGeom prst="rect">
            <a:avLst/>
          </a:prstGeom>
        </p:spPr>
      </p:pic>
    </p:spTree>
    <p:extLst>
      <p:ext uri="{BB962C8B-B14F-4D97-AF65-F5344CB8AC3E}">
        <p14:creationId xmlns:p14="http://schemas.microsoft.com/office/powerpoint/2010/main" val="31968337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0" y="0"/>
            <a:ext cx="9144000" cy="6096000"/>
          </a:xfrm>
          <a:prstGeom prst="rect">
            <a:avLst/>
          </a:prstGeom>
        </p:spPr>
      </p:pic>
      <p:sp>
        <p:nvSpPr>
          <p:cNvPr id="2" name="Titolo 1"/>
          <p:cNvSpPr txBox="1">
            <a:spLocks/>
          </p:cNvSpPr>
          <p:nvPr/>
        </p:nvSpPr>
        <p:spPr>
          <a:xfrm>
            <a:off x="251520" y="3939902"/>
            <a:ext cx="8640960" cy="792088"/>
          </a:xfrm>
          <a:prstGeom prst="rect">
            <a:avLst/>
          </a:prstGeom>
          <a:solidFill>
            <a:schemeClr val="accent1">
              <a:lumMod val="75000"/>
              <a:alpha val="75000"/>
            </a:schemeClr>
          </a:solidFill>
        </p:spPr>
        <p:txBody>
          <a:bodyPr/>
          <a:lstStyle>
            <a:lvl1pPr algn="l" defTabSz="686047" rtl="0" eaLnBrk="1" latinLnBrk="0" hangingPunct="1">
              <a:lnSpc>
                <a:spcPct val="90000"/>
              </a:lnSpc>
              <a:spcBef>
                <a:spcPct val="0"/>
              </a:spcBef>
              <a:buNone/>
              <a:defRPr lang="en-US" sz="4400" b="0" kern="1200" cap="none" spc="-100" baseline="0" dirty="0" smtClean="0">
                <a:ln w="3175">
                  <a:noFill/>
                </a:ln>
                <a:solidFill>
                  <a:schemeClr val="tx2"/>
                </a:solidFill>
                <a:effectLst/>
                <a:latin typeface="+mj-lt"/>
                <a:ea typeface="+mn-ea"/>
                <a:cs typeface="Arial" charset="0"/>
              </a:defRPr>
            </a:lvl1pPr>
          </a:lstStyle>
          <a:p>
            <a:r>
              <a:rPr lang="it-IT" sz="4800" dirty="0">
                <a:solidFill>
                  <a:schemeClr val="bg1"/>
                </a:solidFill>
              </a:rPr>
              <a:t>Scalability</a:t>
            </a:r>
            <a:endParaRPr lang="it-IT" sz="3200" dirty="0">
              <a:solidFill>
                <a:schemeClr val="bg1"/>
              </a:solidFill>
            </a:endParaRPr>
          </a:p>
        </p:txBody>
      </p:sp>
    </p:spTree>
    <p:extLst>
      <p:ext uri="{BB962C8B-B14F-4D97-AF65-F5344CB8AC3E}">
        <p14:creationId xmlns:p14="http://schemas.microsoft.com/office/powerpoint/2010/main" val="3723181733"/>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Text Placeholder 2"/>
          <p:cNvSpPr>
            <a:spLocks noGrp="1"/>
          </p:cNvSpPr>
          <p:nvPr>
            <p:ph type="body" sz="quarter" idx="10"/>
          </p:nvPr>
        </p:nvSpPr>
        <p:spPr/>
        <p:txBody>
          <a:bodyPr/>
          <a:lstStyle/>
          <a:p>
            <a:endParaRPr lang="en-US" dirty="0"/>
          </a:p>
        </p:txBody>
      </p:sp>
      <p:pic>
        <p:nvPicPr>
          <p:cNvPr id="4" name="Picture 3"/>
          <p:cNvPicPr>
            <a:picLocks noChangeAspect="1"/>
          </p:cNvPicPr>
          <p:nvPr/>
        </p:nvPicPr>
        <p:blipFill>
          <a:blip r:embed="rId3"/>
          <a:stretch>
            <a:fillRect/>
          </a:stretch>
        </p:blipFill>
        <p:spPr>
          <a:xfrm>
            <a:off x="2190750" y="1143000"/>
            <a:ext cx="4762500" cy="2857500"/>
          </a:xfrm>
          <a:prstGeom prst="rect">
            <a:avLst/>
          </a:prstGeom>
        </p:spPr>
      </p:pic>
    </p:spTree>
    <p:extLst>
      <p:ext uri="{BB962C8B-B14F-4D97-AF65-F5344CB8AC3E}">
        <p14:creationId xmlns:p14="http://schemas.microsoft.com/office/powerpoint/2010/main" val="113069938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576" y="-171450"/>
            <a:ext cx="9171385" cy="6114257"/>
          </a:xfrm>
          <a:prstGeom prst="rect">
            <a:avLst/>
          </a:prstGeom>
        </p:spPr>
      </p:pic>
      <p:sp>
        <p:nvSpPr>
          <p:cNvPr id="3" name="Rectangle 2"/>
          <p:cNvSpPr/>
          <p:nvPr/>
        </p:nvSpPr>
        <p:spPr bwMode="auto">
          <a:xfrm>
            <a:off x="1191" y="3053564"/>
            <a:ext cx="9141619" cy="2695855"/>
          </a:xfrm>
          <a:prstGeom prst="rect">
            <a:avLst/>
          </a:prstGeom>
          <a:gradFill>
            <a:gsLst>
              <a:gs pos="0">
                <a:srgbClr val="000000">
                  <a:alpha val="0"/>
                </a:srgbClr>
              </a:gs>
              <a:gs pos="100000">
                <a:srgbClr val="000000">
                  <a:alpha val="66667"/>
                </a:srgbClr>
              </a:gs>
            </a:gsLst>
            <a:lin ang="5400000" scaled="0"/>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4" name="Rectangle 3"/>
          <p:cNvSpPr/>
          <p:nvPr/>
        </p:nvSpPr>
        <p:spPr>
          <a:xfrm>
            <a:off x="334622" y="4185757"/>
            <a:ext cx="1721946" cy="830997"/>
          </a:xfrm>
          <a:prstGeom prst="rect">
            <a:avLst/>
          </a:prstGeom>
        </p:spPr>
        <p:txBody>
          <a:bodyPr wrap="none">
            <a:spAutoFit/>
          </a:bodyPr>
          <a:lstStyle/>
          <a:p>
            <a:pPr>
              <a:lnSpc>
                <a:spcPct val="80000"/>
              </a:lnSpc>
            </a:pPr>
            <a:r>
              <a:rPr lang="en-US" sz="6000" spc="-75" dirty="0">
                <a:gradFill>
                  <a:gsLst>
                    <a:gs pos="0">
                      <a:srgbClr val="FBFBFB"/>
                    </a:gs>
                    <a:gs pos="100000">
                      <a:srgbClr val="FBFBFB"/>
                    </a:gs>
                  </a:gsLst>
                  <a:lin ang="5400000" scaled="0"/>
                </a:gradFill>
                <a:latin typeface="Segoe UI Light" pitchFamily="34" charset="0"/>
              </a:rPr>
              <a:t>Plan!</a:t>
            </a:r>
          </a:p>
        </p:txBody>
      </p:sp>
    </p:spTree>
    <p:extLst>
      <p:ext uri="{BB962C8B-B14F-4D97-AF65-F5344CB8AC3E}">
        <p14:creationId xmlns:p14="http://schemas.microsoft.com/office/powerpoint/2010/main" val="426839568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91" y="-935447"/>
            <a:ext cx="9141619" cy="6078204"/>
          </a:xfrm>
          <a:prstGeom prst="rect">
            <a:avLst/>
          </a:prstGeom>
        </p:spPr>
      </p:pic>
      <p:sp>
        <p:nvSpPr>
          <p:cNvPr id="4" name="TextBox 3"/>
          <p:cNvSpPr txBox="1"/>
          <p:nvPr/>
        </p:nvSpPr>
        <p:spPr>
          <a:xfrm>
            <a:off x="-1370409" y="920028"/>
            <a:ext cx="8307619" cy="877163"/>
          </a:xfrm>
          <a:prstGeom prst="rect">
            <a:avLst/>
          </a:prstGeom>
          <a:solidFill>
            <a:srgbClr val="00B0F0">
              <a:alpha val="75000"/>
            </a:srgbClr>
          </a:solidFill>
        </p:spPr>
        <p:txBody>
          <a:bodyPr wrap="square" rtlCol="0">
            <a:spAutoFit/>
          </a:bodyPr>
          <a:lstStyle/>
          <a:p>
            <a:pPr algn="r"/>
            <a:r>
              <a:rPr lang="en-US" sz="3600" dirty="0">
                <a:solidFill>
                  <a:schemeClr val="bg1"/>
                </a:solidFill>
                <a:latin typeface="Segoe" pitchFamily="34" charset="0"/>
              </a:rPr>
              <a:t>Great:</a:t>
            </a:r>
            <a:r>
              <a:rPr lang="en-US" sz="3600" dirty="0">
                <a:latin typeface="Segoe" pitchFamily="34" charset="0"/>
              </a:rPr>
              <a:t> </a:t>
            </a:r>
          </a:p>
          <a:p>
            <a:pPr algn="r"/>
            <a:r>
              <a:rPr lang="en-US" sz="1500" dirty="0">
                <a:solidFill>
                  <a:srgbClr val="FFC000"/>
                </a:solidFill>
                <a:latin typeface="Segoe" pitchFamily="34" charset="0"/>
              </a:rPr>
              <a:t>{ File share | Virtualization Files | OS deploy files | Backup Files }</a:t>
            </a:r>
            <a:endParaRPr lang="en-GB" sz="1500" dirty="0">
              <a:solidFill>
                <a:srgbClr val="FFC000"/>
              </a:solidFill>
              <a:latin typeface="Segoe" pitchFamily="34" charset="0"/>
            </a:endParaRPr>
          </a:p>
        </p:txBody>
      </p:sp>
      <p:sp>
        <p:nvSpPr>
          <p:cNvPr id="5" name="TextBox 4"/>
          <p:cNvSpPr txBox="1"/>
          <p:nvPr/>
        </p:nvSpPr>
        <p:spPr>
          <a:xfrm>
            <a:off x="-1370409" y="1943101"/>
            <a:ext cx="8307619" cy="877163"/>
          </a:xfrm>
          <a:prstGeom prst="rect">
            <a:avLst/>
          </a:prstGeom>
          <a:solidFill>
            <a:srgbClr val="00B0F0">
              <a:alpha val="75000"/>
            </a:srgbClr>
          </a:solidFill>
        </p:spPr>
        <p:txBody>
          <a:bodyPr wrap="square" rtlCol="0">
            <a:spAutoFit/>
          </a:bodyPr>
          <a:lstStyle/>
          <a:p>
            <a:pPr algn="r"/>
            <a:r>
              <a:rPr lang="en-US" sz="3600" dirty="0">
                <a:solidFill>
                  <a:schemeClr val="bg1"/>
                </a:solidFill>
                <a:latin typeface="Segoe" pitchFamily="34" charset="0"/>
              </a:rPr>
              <a:t>Maybe:</a:t>
            </a:r>
            <a:r>
              <a:rPr lang="en-US" sz="3600" dirty="0">
                <a:latin typeface="Segoe" pitchFamily="34" charset="0"/>
              </a:rPr>
              <a:t> </a:t>
            </a:r>
          </a:p>
          <a:p>
            <a:pPr algn="r"/>
            <a:r>
              <a:rPr lang="en-US" sz="1500" dirty="0">
                <a:solidFill>
                  <a:srgbClr val="FFC000"/>
                </a:solidFill>
                <a:latin typeface="Segoe" pitchFamily="34" charset="0"/>
              </a:rPr>
              <a:t>{ LOB | Web Servers | HPC |Static content providers }</a:t>
            </a:r>
            <a:endParaRPr lang="en-GB" sz="1500" dirty="0">
              <a:solidFill>
                <a:srgbClr val="FFC000"/>
              </a:solidFill>
              <a:latin typeface="Segoe" pitchFamily="34" charset="0"/>
            </a:endParaRPr>
          </a:p>
        </p:txBody>
      </p:sp>
      <p:sp>
        <p:nvSpPr>
          <p:cNvPr id="6" name="TextBox 5"/>
          <p:cNvSpPr txBox="1"/>
          <p:nvPr/>
        </p:nvSpPr>
        <p:spPr>
          <a:xfrm>
            <a:off x="-1370409" y="2971801"/>
            <a:ext cx="8307619" cy="877163"/>
          </a:xfrm>
          <a:prstGeom prst="rect">
            <a:avLst/>
          </a:prstGeom>
          <a:solidFill>
            <a:srgbClr val="00B0F0">
              <a:alpha val="75000"/>
            </a:srgbClr>
          </a:solidFill>
        </p:spPr>
        <p:txBody>
          <a:bodyPr wrap="square" rtlCol="0">
            <a:spAutoFit/>
          </a:bodyPr>
          <a:lstStyle/>
          <a:p>
            <a:pPr algn="r"/>
            <a:r>
              <a:rPr lang="en-US" sz="3600" dirty="0">
                <a:solidFill>
                  <a:schemeClr val="bg1"/>
                </a:solidFill>
                <a:latin typeface="Segoe" pitchFamily="34" charset="0"/>
              </a:rPr>
              <a:t>Poor:</a:t>
            </a:r>
            <a:r>
              <a:rPr lang="en-US" sz="3600" dirty="0">
                <a:latin typeface="Segoe" pitchFamily="34" charset="0"/>
              </a:rPr>
              <a:t> </a:t>
            </a:r>
          </a:p>
          <a:p>
            <a:pPr algn="r"/>
            <a:r>
              <a:rPr lang="en-US" sz="1500" dirty="0">
                <a:solidFill>
                  <a:srgbClr val="FFC000"/>
                </a:solidFill>
                <a:latin typeface="Segoe" pitchFamily="34" charset="0"/>
              </a:rPr>
              <a:t>{ Hyper-V hosts | WSUS | SQL / Exchange Servers | Files &gt; 1TB}</a:t>
            </a:r>
            <a:endParaRPr lang="en-GB" sz="1500" dirty="0">
              <a:solidFill>
                <a:srgbClr val="FFC000"/>
              </a:solidFill>
              <a:latin typeface="Segoe" pitchFamily="34" charset="0"/>
            </a:endParaRPr>
          </a:p>
        </p:txBody>
      </p:sp>
    </p:spTree>
    <p:extLst>
      <p:ext uri="{BB962C8B-B14F-4D97-AF65-F5344CB8AC3E}">
        <p14:creationId xmlns:p14="http://schemas.microsoft.com/office/powerpoint/2010/main" val="3600877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Installation</a:t>
            </a:r>
          </a:p>
        </p:txBody>
      </p:sp>
    </p:spTree>
    <p:extLst>
      <p:ext uri="{BB962C8B-B14F-4D97-AF65-F5344CB8AC3E}">
        <p14:creationId xmlns:p14="http://schemas.microsoft.com/office/powerpoint/2010/main" val="318637731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076321" y="793658"/>
            <a:ext cx="4991357" cy="3556183"/>
          </a:xfrm>
          <a:prstGeom prst="rect">
            <a:avLst/>
          </a:prstGeom>
        </p:spPr>
      </p:pic>
    </p:spTree>
    <p:extLst>
      <p:ext uri="{BB962C8B-B14F-4D97-AF65-F5344CB8AC3E}">
        <p14:creationId xmlns:p14="http://schemas.microsoft.com/office/powerpoint/2010/main" val="251800727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076321" y="793658"/>
            <a:ext cx="4991357" cy="3556183"/>
          </a:xfrm>
          <a:prstGeom prst="rect">
            <a:avLst/>
          </a:prstGeom>
        </p:spPr>
      </p:pic>
    </p:spTree>
    <p:extLst>
      <p:ext uri="{BB962C8B-B14F-4D97-AF65-F5344CB8AC3E}">
        <p14:creationId xmlns:p14="http://schemas.microsoft.com/office/powerpoint/2010/main" val="353712416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076321" y="793658"/>
            <a:ext cx="4991357" cy="3556183"/>
          </a:xfrm>
          <a:prstGeom prst="rect">
            <a:avLst/>
          </a:prstGeom>
        </p:spPr>
      </p:pic>
    </p:spTree>
    <p:extLst>
      <p:ext uri="{BB962C8B-B14F-4D97-AF65-F5344CB8AC3E}">
        <p14:creationId xmlns:p14="http://schemas.microsoft.com/office/powerpoint/2010/main" val="278520469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076321" y="793658"/>
            <a:ext cx="4991357" cy="3556183"/>
          </a:xfrm>
          <a:prstGeom prst="rect">
            <a:avLst/>
          </a:prstGeom>
        </p:spPr>
      </p:pic>
    </p:spTree>
    <p:extLst>
      <p:ext uri="{BB962C8B-B14F-4D97-AF65-F5344CB8AC3E}">
        <p14:creationId xmlns:p14="http://schemas.microsoft.com/office/powerpoint/2010/main" val="183664118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076321" y="793658"/>
            <a:ext cx="4991357" cy="3556183"/>
          </a:xfrm>
          <a:prstGeom prst="rect">
            <a:avLst/>
          </a:prstGeom>
        </p:spPr>
      </p:pic>
    </p:spTree>
    <p:extLst>
      <p:ext uri="{BB962C8B-B14F-4D97-AF65-F5344CB8AC3E}">
        <p14:creationId xmlns:p14="http://schemas.microsoft.com/office/powerpoint/2010/main" val="29307693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PowerShell</a:t>
            </a:r>
          </a:p>
        </p:txBody>
      </p:sp>
      <p:sp>
        <p:nvSpPr>
          <p:cNvPr id="3" name="Text Placeholder 2"/>
          <p:cNvSpPr>
            <a:spLocks noGrp="1"/>
          </p:cNvSpPr>
          <p:nvPr>
            <p:ph type="body" sz="quarter" idx="10"/>
          </p:nvPr>
        </p:nvSpPr>
        <p:spPr/>
        <p:txBody>
          <a:bodyPr/>
          <a:lstStyle/>
          <a:p>
            <a:pPr marL="342900" indent="-342900">
              <a:buFont typeface="Arial" panose="020B0604020202020204" pitchFamily="34" charset="0"/>
              <a:buChar char="•"/>
            </a:pPr>
            <a:r>
              <a:rPr lang="en-US" sz="2000" dirty="0"/>
              <a:t>Install-</a:t>
            </a:r>
            <a:r>
              <a:rPr lang="en-US" sz="2000" dirty="0" err="1"/>
              <a:t>WindowsFeature</a:t>
            </a:r>
            <a:r>
              <a:rPr lang="en-US" sz="2000" dirty="0"/>
              <a:t> -Name FS-Data-Deduplication</a:t>
            </a:r>
          </a:p>
        </p:txBody>
      </p:sp>
    </p:spTree>
    <p:extLst>
      <p:ext uri="{BB962C8B-B14F-4D97-AF65-F5344CB8AC3E}">
        <p14:creationId xmlns:p14="http://schemas.microsoft.com/office/powerpoint/2010/main" val="2889088904"/>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0" y="0"/>
            <a:ext cx="9144000" cy="6073254"/>
          </a:xfrm>
          <a:prstGeom prst="rect">
            <a:avLst/>
          </a:prstGeom>
        </p:spPr>
      </p:pic>
      <p:sp>
        <p:nvSpPr>
          <p:cNvPr id="3" name="Titolo 1"/>
          <p:cNvSpPr txBox="1">
            <a:spLocks/>
          </p:cNvSpPr>
          <p:nvPr/>
        </p:nvSpPr>
        <p:spPr>
          <a:xfrm>
            <a:off x="251520" y="3939902"/>
            <a:ext cx="8640960" cy="792088"/>
          </a:xfrm>
          <a:prstGeom prst="rect">
            <a:avLst/>
          </a:prstGeom>
          <a:solidFill>
            <a:schemeClr val="accent1">
              <a:lumMod val="75000"/>
              <a:alpha val="75000"/>
            </a:schemeClr>
          </a:solidFill>
        </p:spPr>
        <p:txBody>
          <a:bodyPr/>
          <a:lstStyle>
            <a:lvl1pPr algn="l" defTabSz="686047" rtl="0" eaLnBrk="1" latinLnBrk="0" hangingPunct="1">
              <a:lnSpc>
                <a:spcPct val="90000"/>
              </a:lnSpc>
              <a:spcBef>
                <a:spcPct val="0"/>
              </a:spcBef>
              <a:buNone/>
              <a:defRPr lang="en-US" sz="4400" b="0" kern="1200" cap="none" spc="-100" baseline="0" dirty="0" smtClean="0">
                <a:ln w="3175">
                  <a:noFill/>
                </a:ln>
                <a:solidFill>
                  <a:schemeClr val="tx2"/>
                </a:solidFill>
                <a:effectLst/>
                <a:latin typeface="+mj-lt"/>
                <a:ea typeface="+mn-ea"/>
                <a:cs typeface="Arial" charset="0"/>
              </a:defRPr>
            </a:lvl1pPr>
          </a:lstStyle>
          <a:p>
            <a:r>
              <a:rPr lang="it-IT" sz="4800" dirty="0">
                <a:solidFill>
                  <a:schemeClr val="bg1"/>
                </a:solidFill>
              </a:rPr>
              <a:t>Performance</a:t>
            </a:r>
            <a:endParaRPr lang="it-IT" sz="3200" dirty="0">
              <a:solidFill>
                <a:schemeClr val="bg1"/>
              </a:solidFill>
            </a:endParaRPr>
          </a:p>
        </p:txBody>
      </p:sp>
    </p:spTree>
    <p:extLst>
      <p:ext uri="{BB962C8B-B14F-4D97-AF65-F5344CB8AC3E}">
        <p14:creationId xmlns:p14="http://schemas.microsoft.com/office/powerpoint/2010/main" val="2603889143"/>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Nothing happened YET</a:t>
            </a:r>
          </a:p>
        </p:txBody>
      </p:sp>
      <p:sp>
        <p:nvSpPr>
          <p:cNvPr id="3" name="Text Placeholder 2"/>
          <p:cNvSpPr>
            <a:spLocks noGrp="1"/>
          </p:cNvSpPr>
          <p:nvPr>
            <p:ph type="body" sz="quarter" idx="10"/>
          </p:nvPr>
        </p:nvSpPr>
        <p:spPr/>
        <p:txBody>
          <a:bodyPr/>
          <a:lstStyle/>
          <a:p>
            <a:r>
              <a:rPr lang="en-US" dirty="0"/>
              <a:t>Now you can use DDPEVAL</a:t>
            </a:r>
          </a:p>
        </p:txBody>
      </p:sp>
    </p:spTree>
    <p:extLst>
      <p:ext uri="{BB962C8B-B14F-4D97-AF65-F5344CB8AC3E}">
        <p14:creationId xmlns:p14="http://schemas.microsoft.com/office/powerpoint/2010/main" val="3332268366"/>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683568" y="339502"/>
            <a:ext cx="7803023" cy="4080845"/>
          </a:xfrm>
          <a:prstGeom prst="rect">
            <a:avLst/>
          </a:prstGeom>
        </p:spPr>
      </p:pic>
    </p:spTree>
    <p:extLst>
      <p:ext uri="{BB962C8B-B14F-4D97-AF65-F5344CB8AC3E}">
        <p14:creationId xmlns:p14="http://schemas.microsoft.com/office/powerpoint/2010/main" val="352339296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330158" y="203078"/>
            <a:ext cx="6483683" cy="4737343"/>
          </a:xfrm>
          <a:prstGeom prst="rect">
            <a:avLst/>
          </a:prstGeom>
        </p:spPr>
      </p:pic>
    </p:spTree>
    <p:extLst>
      <p:ext uri="{BB962C8B-B14F-4D97-AF65-F5344CB8AC3E}">
        <p14:creationId xmlns:p14="http://schemas.microsoft.com/office/powerpoint/2010/main" val="400608874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PowerShell</a:t>
            </a:r>
          </a:p>
        </p:txBody>
      </p:sp>
      <p:sp>
        <p:nvSpPr>
          <p:cNvPr id="3" name="Text Placeholder 2"/>
          <p:cNvSpPr>
            <a:spLocks noGrp="1"/>
          </p:cNvSpPr>
          <p:nvPr>
            <p:ph type="body" sz="quarter" idx="10"/>
          </p:nvPr>
        </p:nvSpPr>
        <p:spPr/>
        <p:txBody>
          <a:bodyPr/>
          <a:lstStyle/>
          <a:p>
            <a:pPr marL="342900" indent="-342900">
              <a:buFont typeface="Arial" panose="020B0604020202020204" pitchFamily="34" charset="0"/>
              <a:buChar char="•"/>
            </a:pPr>
            <a:r>
              <a:rPr lang="en-US" sz="2000" dirty="0"/>
              <a:t>Enable-</a:t>
            </a:r>
            <a:r>
              <a:rPr lang="en-US" sz="2000" dirty="0" err="1"/>
              <a:t>DedupVolume</a:t>
            </a:r>
            <a:r>
              <a:rPr lang="en-US" sz="2000" dirty="0"/>
              <a:t> -Volume &lt;Volume-Path&gt; -</a:t>
            </a:r>
            <a:r>
              <a:rPr lang="en-US" sz="2000" dirty="0" err="1"/>
              <a:t>UsageType</a:t>
            </a:r>
            <a:r>
              <a:rPr lang="en-US" sz="2000" dirty="0"/>
              <a:t> &lt;Selected-Usage-Type&gt;</a:t>
            </a:r>
          </a:p>
          <a:p>
            <a:pPr marL="342900" indent="-342900">
              <a:buFont typeface="Arial" panose="020B0604020202020204" pitchFamily="34" charset="0"/>
              <a:buChar char="•"/>
            </a:pPr>
            <a:endParaRPr lang="en-US" sz="2000" dirty="0"/>
          </a:p>
        </p:txBody>
      </p:sp>
    </p:spTree>
    <p:extLst>
      <p:ext uri="{BB962C8B-B14F-4D97-AF65-F5344CB8AC3E}">
        <p14:creationId xmlns:p14="http://schemas.microsoft.com/office/powerpoint/2010/main" val="2747611885"/>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Usage Type?</a:t>
            </a:r>
          </a:p>
        </p:txBody>
      </p:sp>
      <p:graphicFrame>
        <p:nvGraphicFramePr>
          <p:cNvPr id="4" name="Table 3"/>
          <p:cNvGraphicFramePr>
            <a:graphicFrameLocks noGrp="1"/>
          </p:cNvGraphicFramePr>
          <p:nvPr>
            <p:extLst>
              <p:ext uri="{D42A27DB-BD31-4B8C-83A1-F6EECF244321}">
                <p14:modId xmlns:p14="http://schemas.microsoft.com/office/powerpoint/2010/main" val="3861347752"/>
              </p:ext>
            </p:extLst>
          </p:nvPr>
        </p:nvGraphicFramePr>
        <p:xfrm>
          <a:off x="214921" y="1491630"/>
          <a:ext cx="8712968" cy="2656840"/>
        </p:xfrm>
        <a:graphic>
          <a:graphicData uri="http://schemas.openxmlformats.org/drawingml/2006/table">
            <a:tbl>
              <a:tblPr firstRow="1" bandRow="1">
                <a:tableStyleId>{5C22544A-7EE6-4342-B048-85BDC9FD1C3A}</a:tableStyleId>
              </a:tblPr>
              <a:tblGrid>
                <a:gridCol w="1327690">
                  <a:extLst>
                    <a:ext uri="{9D8B030D-6E8A-4147-A177-3AD203B41FA5}">
                      <a16:colId xmlns:a16="http://schemas.microsoft.com/office/drawing/2014/main" val="2030671554"/>
                    </a:ext>
                  </a:extLst>
                </a:gridCol>
                <a:gridCol w="3692639">
                  <a:extLst>
                    <a:ext uri="{9D8B030D-6E8A-4147-A177-3AD203B41FA5}">
                      <a16:colId xmlns:a16="http://schemas.microsoft.com/office/drawing/2014/main" val="1423145821"/>
                    </a:ext>
                  </a:extLst>
                </a:gridCol>
                <a:gridCol w="3692639">
                  <a:extLst>
                    <a:ext uri="{9D8B030D-6E8A-4147-A177-3AD203B41FA5}">
                      <a16:colId xmlns:a16="http://schemas.microsoft.com/office/drawing/2014/main" val="1585938515"/>
                    </a:ext>
                  </a:extLst>
                </a:gridCol>
              </a:tblGrid>
              <a:tr h="370840">
                <a:tc>
                  <a:txBody>
                    <a:bodyPr/>
                    <a:lstStyle/>
                    <a:p>
                      <a:r>
                        <a:rPr lang="en-US" dirty="0"/>
                        <a:t>Type</a:t>
                      </a:r>
                    </a:p>
                  </a:txBody>
                  <a:tcPr/>
                </a:tc>
                <a:tc>
                  <a:txBody>
                    <a:bodyPr/>
                    <a:lstStyle/>
                    <a:p>
                      <a:r>
                        <a:rPr lang="en-US" dirty="0"/>
                        <a:t>Ideal Workloads</a:t>
                      </a:r>
                    </a:p>
                  </a:txBody>
                  <a:tcPr/>
                </a:tc>
                <a:tc>
                  <a:txBody>
                    <a:bodyPr/>
                    <a:lstStyle/>
                    <a:p>
                      <a:r>
                        <a:rPr lang="en-US" dirty="0"/>
                        <a:t> Differences</a:t>
                      </a:r>
                    </a:p>
                  </a:txBody>
                  <a:tcPr/>
                </a:tc>
                <a:extLst>
                  <a:ext uri="{0D108BD9-81ED-4DB2-BD59-A6C34878D82A}">
                    <a16:rowId xmlns:a16="http://schemas.microsoft.com/office/drawing/2014/main" val="3222967621"/>
                  </a:ext>
                </a:extLst>
              </a:tr>
              <a:tr h="370840">
                <a:tc>
                  <a:txBody>
                    <a:bodyPr/>
                    <a:lstStyle/>
                    <a:p>
                      <a:r>
                        <a:rPr lang="en-US" dirty="0"/>
                        <a:t>Default</a:t>
                      </a:r>
                    </a:p>
                  </a:txBody>
                  <a:tcPr/>
                </a:tc>
                <a:tc>
                  <a:txBody>
                    <a:bodyPr/>
                    <a:lstStyle/>
                    <a:p>
                      <a:pPr marL="285750" indent="-285750">
                        <a:buFont typeface="Arial" panose="020B0604020202020204" pitchFamily="34" charset="0"/>
                        <a:buChar char="•"/>
                      </a:pPr>
                      <a:r>
                        <a:rPr lang="en-US" dirty="0"/>
                        <a:t>General purpose file server: Team shares</a:t>
                      </a:r>
                    </a:p>
                    <a:p>
                      <a:pPr marL="285750" indent="-285750">
                        <a:buFont typeface="Arial" panose="020B0604020202020204" pitchFamily="34" charset="0"/>
                        <a:buChar char="•"/>
                      </a:pPr>
                      <a:r>
                        <a:rPr lang="en-US" dirty="0"/>
                        <a:t>Work Folders</a:t>
                      </a:r>
                    </a:p>
                    <a:p>
                      <a:pPr marL="285750" indent="-285750">
                        <a:buFont typeface="Arial" panose="020B0604020202020204" pitchFamily="34" charset="0"/>
                        <a:buChar char="•"/>
                      </a:pPr>
                      <a:r>
                        <a:rPr lang="en-US" dirty="0"/>
                        <a:t>Folder redirection</a:t>
                      </a:r>
                    </a:p>
                    <a:p>
                      <a:pPr marL="285750" indent="-285750">
                        <a:buFont typeface="Arial" panose="020B0604020202020204" pitchFamily="34" charset="0"/>
                        <a:buChar char="•"/>
                      </a:pPr>
                      <a:r>
                        <a:rPr lang="en-US" dirty="0"/>
                        <a:t>Software development shares</a:t>
                      </a:r>
                    </a:p>
                  </a:txBody>
                  <a:tcPr/>
                </a:tc>
                <a:tc>
                  <a:txBody>
                    <a:bodyPr/>
                    <a:lstStyle/>
                    <a:p>
                      <a:pPr marL="285750" indent="-285750">
                        <a:buFont typeface="Arial" panose="020B0604020202020204" pitchFamily="34" charset="0"/>
                        <a:buChar char="•"/>
                      </a:pPr>
                      <a:r>
                        <a:rPr lang="en-US" dirty="0"/>
                        <a:t>Background optimization</a:t>
                      </a:r>
                    </a:p>
                    <a:p>
                      <a:pPr marL="285750" indent="-285750">
                        <a:buFont typeface="Arial" panose="020B0604020202020204" pitchFamily="34" charset="0"/>
                        <a:buChar char="•"/>
                      </a:pPr>
                      <a:r>
                        <a:rPr lang="en-US" dirty="0"/>
                        <a:t>Default optimization policy:</a:t>
                      </a:r>
                    </a:p>
                    <a:p>
                      <a:pPr marL="742950" lvl="1" indent="-285750">
                        <a:buFont typeface="Arial" panose="020B0604020202020204" pitchFamily="34" charset="0"/>
                        <a:buChar char="•"/>
                      </a:pPr>
                      <a:r>
                        <a:rPr lang="en-US" dirty="0"/>
                        <a:t>Minimum file age = 3 days</a:t>
                      </a:r>
                    </a:p>
                    <a:p>
                      <a:pPr marL="742950" lvl="1" indent="-285750">
                        <a:buFont typeface="Arial" panose="020B0604020202020204" pitchFamily="34" charset="0"/>
                        <a:buChar char="•"/>
                      </a:pPr>
                      <a:r>
                        <a:rPr lang="en-US" dirty="0"/>
                        <a:t>Optimize in-use files = No</a:t>
                      </a:r>
                    </a:p>
                    <a:p>
                      <a:pPr marL="742950" lvl="1" indent="-285750">
                        <a:buFont typeface="Arial" panose="020B0604020202020204" pitchFamily="34" charset="0"/>
                        <a:buChar char="•"/>
                      </a:pPr>
                      <a:r>
                        <a:rPr lang="en-US" dirty="0"/>
                        <a:t>Optimize partial files = No</a:t>
                      </a:r>
                    </a:p>
                  </a:txBody>
                  <a:tcPr/>
                </a:tc>
                <a:extLst>
                  <a:ext uri="{0D108BD9-81ED-4DB2-BD59-A6C34878D82A}">
                    <a16:rowId xmlns:a16="http://schemas.microsoft.com/office/drawing/2014/main" val="968608854"/>
                  </a:ext>
                </a:extLst>
              </a:tr>
            </a:tbl>
          </a:graphicData>
        </a:graphic>
      </p:graphicFrame>
    </p:spTree>
    <p:extLst>
      <p:ext uri="{BB962C8B-B14F-4D97-AF65-F5344CB8AC3E}">
        <p14:creationId xmlns:p14="http://schemas.microsoft.com/office/powerpoint/2010/main" val="4012209592"/>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Usage Type?</a:t>
            </a:r>
          </a:p>
        </p:txBody>
      </p:sp>
      <p:graphicFrame>
        <p:nvGraphicFramePr>
          <p:cNvPr id="4" name="Table 3"/>
          <p:cNvGraphicFramePr>
            <a:graphicFrameLocks noGrp="1"/>
          </p:cNvGraphicFramePr>
          <p:nvPr>
            <p:extLst/>
          </p:nvPr>
        </p:nvGraphicFramePr>
        <p:xfrm>
          <a:off x="233750" y="1131590"/>
          <a:ext cx="8712968" cy="3205480"/>
        </p:xfrm>
        <a:graphic>
          <a:graphicData uri="http://schemas.openxmlformats.org/drawingml/2006/table">
            <a:tbl>
              <a:tblPr firstRow="1" bandRow="1">
                <a:tableStyleId>{5C22544A-7EE6-4342-B048-85BDC9FD1C3A}</a:tableStyleId>
              </a:tblPr>
              <a:tblGrid>
                <a:gridCol w="1327690">
                  <a:extLst>
                    <a:ext uri="{9D8B030D-6E8A-4147-A177-3AD203B41FA5}">
                      <a16:colId xmlns:a16="http://schemas.microsoft.com/office/drawing/2014/main" val="2030671554"/>
                    </a:ext>
                  </a:extLst>
                </a:gridCol>
                <a:gridCol w="3692639">
                  <a:extLst>
                    <a:ext uri="{9D8B030D-6E8A-4147-A177-3AD203B41FA5}">
                      <a16:colId xmlns:a16="http://schemas.microsoft.com/office/drawing/2014/main" val="1423145821"/>
                    </a:ext>
                  </a:extLst>
                </a:gridCol>
                <a:gridCol w="3692639">
                  <a:extLst>
                    <a:ext uri="{9D8B030D-6E8A-4147-A177-3AD203B41FA5}">
                      <a16:colId xmlns:a16="http://schemas.microsoft.com/office/drawing/2014/main" val="1585938515"/>
                    </a:ext>
                  </a:extLst>
                </a:gridCol>
              </a:tblGrid>
              <a:tr h="370840">
                <a:tc>
                  <a:txBody>
                    <a:bodyPr/>
                    <a:lstStyle/>
                    <a:p>
                      <a:r>
                        <a:rPr lang="en-US" dirty="0"/>
                        <a:t>Type</a:t>
                      </a:r>
                    </a:p>
                  </a:txBody>
                  <a:tcPr/>
                </a:tc>
                <a:tc>
                  <a:txBody>
                    <a:bodyPr/>
                    <a:lstStyle/>
                    <a:p>
                      <a:r>
                        <a:rPr lang="en-US" dirty="0"/>
                        <a:t>Ideal Workloads</a:t>
                      </a:r>
                    </a:p>
                  </a:txBody>
                  <a:tcPr/>
                </a:tc>
                <a:tc>
                  <a:txBody>
                    <a:bodyPr/>
                    <a:lstStyle/>
                    <a:p>
                      <a:r>
                        <a:rPr lang="en-US" dirty="0"/>
                        <a:t> Differences</a:t>
                      </a:r>
                    </a:p>
                  </a:txBody>
                  <a:tcPr/>
                </a:tc>
                <a:extLst>
                  <a:ext uri="{0D108BD9-81ED-4DB2-BD59-A6C34878D82A}">
                    <a16:rowId xmlns:a16="http://schemas.microsoft.com/office/drawing/2014/main" val="3222967621"/>
                  </a:ext>
                </a:extLst>
              </a:tr>
              <a:tr h="370840">
                <a:tc>
                  <a:txBody>
                    <a:bodyPr/>
                    <a:lstStyle/>
                    <a:p>
                      <a:r>
                        <a:rPr lang="en-US" dirty="0"/>
                        <a:t>Hyper-V</a:t>
                      </a:r>
                    </a:p>
                  </a:txBody>
                  <a:tcPr/>
                </a:tc>
                <a:tc>
                  <a:txBody>
                    <a:bodyPr/>
                    <a:lstStyle/>
                    <a:p>
                      <a:pPr marL="285750" indent="-285750">
                        <a:buFont typeface="Arial" panose="020B0604020202020204" pitchFamily="34" charset="0"/>
                        <a:buChar char="•"/>
                      </a:pPr>
                      <a:r>
                        <a:rPr lang="en-US" dirty="0"/>
                        <a:t>Virtualized Desktop Infrastructure (VDI) servers</a:t>
                      </a:r>
                    </a:p>
                  </a:txBody>
                  <a:tcPr/>
                </a:tc>
                <a:tc>
                  <a:txBody>
                    <a:bodyPr/>
                    <a:lstStyle/>
                    <a:p>
                      <a:pPr marL="285750" indent="-285750">
                        <a:buFont typeface="Arial" panose="020B0604020202020204" pitchFamily="34" charset="0"/>
                        <a:buChar char="•"/>
                      </a:pPr>
                      <a:r>
                        <a:rPr lang="en-US" dirty="0"/>
                        <a:t>Background optimization</a:t>
                      </a:r>
                    </a:p>
                    <a:p>
                      <a:pPr marL="285750" indent="-285750">
                        <a:buFont typeface="Arial" panose="020B0604020202020204" pitchFamily="34" charset="0"/>
                        <a:buChar char="•"/>
                      </a:pPr>
                      <a:r>
                        <a:rPr lang="en-US" dirty="0"/>
                        <a:t>Default optimization policy:</a:t>
                      </a:r>
                    </a:p>
                    <a:p>
                      <a:pPr marL="742950" lvl="1" indent="-285750">
                        <a:buFont typeface="Arial" panose="020B0604020202020204" pitchFamily="34" charset="0"/>
                        <a:buChar char="•"/>
                      </a:pPr>
                      <a:r>
                        <a:rPr lang="en-US" dirty="0"/>
                        <a:t>Minimum file age = 3 days</a:t>
                      </a:r>
                    </a:p>
                    <a:p>
                      <a:pPr marL="742950" lvl="1" indent="-285750">
                        <a:buFont typeface="Arial" panose="020B0604020202020204" pitchFamily="34" charset="0"/>
                        <a:buChar char="•"/>
                      </a:pPr>
                      <a:r>
                        <a:rPr lang="en-US" dirty="0"/>
                        <a:t>Optimize in-use files = Yes</a:t>
                      </a:r>
                    </a:p>
                    <a:p>
                      <a:pPr marL="742950" lvl="1" indent="-285750">
                        <a:buFont typeface="Arial" panose="020B0604020202020204" pitchFamily="34" charset="0"/>
                        <a:buChar char="•"/>
                      </a:pPr>
                      <a:r>
                        <a:rPr lang="en-US" dirty="0"/>
                        <a:t>Optimize partial files = Yes</a:t>
                      </a:r>
                    </a:p>
                    <a:p>
                      <a:pPr marL="285750" indent="-285750">
                        <a:buFont typeface="Arial" panose="020B0604020202020204" pitchFamily="34" charset="0"/>
                        <a:buChar char="•"/>
                      </a:pPr>
                      <a:r>
                        <a:rPr lang="en-US" dirty="0"/>
                        <a:t>"Under-the-hood" tweaks for Hyper-V interop</a:t>
                      </a:r>
                    </a:p>
                  </a:txBody>
                  <a:tcPr/>
                </a:tc>
                <a:extLst>
                  <a:ext uri="{0D108BD9-81ED-4DB2-BD59-A6C34878D82A}">
                    <a16:rowId xmlns:a16="http://schemas.microsoft.com/office/drawing/2014/main" val="968608854"/>
                  </a:ext>
                </a:extLst>
              </a:tr>
            </a:tbl>
          </a:graphicData>
        </a:graphic>
      </p:graphicFrame>
    </p:spTree>
    <p:extLst>
      <p:ext uri="{BB962C8B-B14F-4D97-AF65-F5344CB8AC3E}">
        <p14:creationId xmlns:p14="http://schemas.microsoft.com/office/powerpoint/2010/main" val="106739889"/>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Usage Type?</a:t>
            </a:r>
          </a:p>
        </p:txBody>
      </p:sp>
      <p:graphicFrame>
        <p:nvGraphicFramePr>
          <p:cNvPr id="4" name="Table 3"/>
          <p:cNvGraphicFramePr>
            <a:graphicFrameLocks noGrp="1"/>
          </p:cNvGraphicFramePr>
          <p:nvPr>
            <p:extLst/>
          </p:nvPr>
        </p:nvGraphicFramePr>
        <p:xfrm>
          <a:off x="233750" y="915566"/>
          <a:ext cx="8712968" cy="3479800"/>
        </p:xfrm>
        <a:graphic>
          <a:graphicData uri="http://schemas.openxmlformats.org/drawingml/2006/table">
            <a:tbl>
              <a:tblPr firstRow="1" bandRow="1">
                <a:tableStyleId>{5C22544A-7EE6-4342-B048-85BDC9FD1C3A}</a:tableStyleId>
              </a:tblPr>
              <a:tblGrid>
                <a:gridCol w="1327690">
                  <a:extLst>
                    <a:ext uri="{9D8B030D-6E8A-4147-A177-3AD203B41FA5}">
                      <a16:colId xmlns:a16="http://schemas.microsoft.com/office/drawing/2014/main" val="2030671554"/>
                    </a:ext>
                  </a:extLst>
                </a:gridCol>
                <a:gridCol w="3692639">
                  <a:extLst>
                    <a:ext uri="{9D8B030D-6E8A-4147-A177-3AD203B41FA5}">
                      <a16:colId xmlns:a16="http://schemas.microsoft.com/office/drawing/2014/main" val="1423145821"/>
                    </a:ext>
                  </a:extLst>
                </a:gridCol>
                <a:gridCol w="3692639">
                  <a:extLst>
                    <a:ext uri="{9D8B030D-6E8A-4147-A177-3AD203B41FA5}">
                      <a16:colId xmlns:a16="http://schemas.microsoft.com/office/drawing/2014/main" val="1585938515"/>
                    </a:ext>
                  </a:extLst>
                </a:gridCol>
              </a:tblGrid>
              <a:tr h="370840">
                <a:tc>
                  <a:txBody>
                    <a:bodyPr/>
                    <a:lstStyle/>
                    <a:p>
                      <a:r>
                        <a:rPr lang="en-US" dirty="0"/>
                        <a:t>Type</a:t>
                      </a:r>
                    </a:p>
                  </a:txBody>
                  <a:tcPr/>
                </a:tc>
                <a:tc>
                  <a:txBody>
                    <a:bodyPr/>
                    <a:lstStyle/>
                    <a:p>
                      <a:r>
                        <a:rPr lang="en-US" dirty="0"/>
                        <a:t>Ideal Workloads</a:t>
                      </a:r>
                    </a:p>
                  </a:txBody>
                  <a:tcPr/>
                </a:tc>
                <a:tc>
                  <a:txBody>
                    <a:bodyPr/>
                    <a:lstStyle/>
                    <a:p>
                      <a:r>
                        <a:rPr lang="en-US" dirty="0"/>
                        <a:t> Differences</a:t>
                      </a:r>
                    </a:p>
                  </a:txBody>
                  <a:tcPr/>
                </a:tc>
                <a:extLst>
                  <a:ext uri="{0D108BD9-81ED-4DB2-BD59-A6C34878D82A}">
                    <a16:rowId xmlns:a16="http://schemas.microsoft.com/office/drawing/2014/main" val="3222967621"/>
                  </a:ext>
                </a:extLst>
              </a:tr>
              <a:tr h="370840">
                <a:tc>
                  <a:txBody>
                    <a:bodyPr/>
                    <a:lstStyle/>
                    <a:p>
                      <a:r>
                        <a:rPr lang="en-US" dirty="0"/>
                        <a:t>Backup</a:t>
                      </a:r>
                    </a:p>
                  </a:txBody>
                  <a:tcPr/>
                </a:tc>
                <a:tc>
                  <a:txBody>
                    <a:bodyPr/>
                    <a:lstStyle/>
                    <a:p>
                      <a:pPr marL="285750" indent="-285750">
                        <a:buFont typeface="Arial" panose="020B0604020202020204" pitchFamily="34" charset="0"/>
                        <a:buChar char="•"/>
                      </a:pPr>
                      <a:r>
                        <a:rPr lang="en-US" dirty="0"/>
                        <a:t>Virtualized backup applications</a:t>
                      </a:r>
                    </a:p>
                  </a:txBody>
                  <a:tcPr/>
                </a:tc>
                <a:tc>
                  <a:txBody>
                    <a:bodyPr/>
                    <a:lstStyle/>
                    <a:p>
                      <a:pPr marL="285750" indent="-285750">
                        <a:buFont typeface="Arial" panose="020B0604020202020204" pitchFamily="34" charset="0"/>
                        <a:buChar char="•"/>
                      </a:pPr>
                      <a:r>
                        <a:rPr lang="en-US" dirty="0"/>
                        <a:t>Priority optimization</a:t>
                      </a:r>
                    </a:p>
                    <a:p>
                      <a:pPr marL="285750" indent="-285750">
                        <a:buFont typeface="Arial" panose="020B0604020202020204" pitchFamily="34" charset="0"/>
                        <a:buChar char="•"/>
                      </a:pPr>
                      <a:r>
                        <a:rPr lang="en-US" dirty="0"/>
                        <a:t>Default optimization policy:</a:t>
                      </a:r>
                    </a:p>
                    <a:p>
                      <a:pPr marL="742950" lvl="1" indent="-285750">
                        <a:buFont typeface="Arial" panose="020B0604020202020204" pitchFamily="34" charset="0"/>
                        <a:buChar char="•"/>
                      </a:pPr>
                      <a:r>
                        <a:rPr lang="en-US" dirty="0"/>
                        <a:t>Minimum file age = 0 days</a:t>
                      </a:r>
                    </a:p>
                    <a:p>
                      <a:pPr marL="742950" lvl="1" indent="-285750">
                        <a:buFont typeface="Arial" panose="020B0604020202020204" pitchFamily="34" charset="0"/>
                        <a:buChar char="•"/>
                      </a:pPr>
                      <a:r>
                        <a:rPr lang="en-US" dirty="0"/>
                        <a:t>Optimize in-use files = Yes</a:t>
                      </a:r>
                    </a:p>
                    <a:p>
                      <a:pPr marL="742950" lvl="1" indent="-285750">
                        <a:buFont typeface="Arial" panose="020B0604020202020204" pitchFamily="34" charset="0"/>
                        <a:buChar char="•"/>
                      </a:pPr>
                      <a:r>
                        <a:rPr lang="en-US" dirty="0"/>
                        <a:t>Optimize partial files = No</a:t>
                      </a:r>
                    </a:p>
                    <a:p>
                      <a:pPr marL="285750" indent="-285750">
                        <a:buFont typeface="Arial" panose="020B0604020202020204" pitchFamily="34" charset="0"/>
                        <a:buChar char="•"/>
                      </a:pPr>
                      <a:r>
                        <a:rPr lang="en-US" dirty="0"/>
                        <a:t>"Under-the-hood" tweaks for interop with DPM/DPM-like solutions</a:t>
                      </a:r>
                    </a:p>
                  </a:txBody>
                  <a:tcPr/>
                </a:tc>
                <a:extLst>
                  <a:ext uri="{0D108BD9-81ED-4DB2-BD59-A6C34878D82A}">
                    <a16:rowId xmlns:a16="http://schemas.microsoft.com/office/drawing/2014/main" val="968608854"/>
                  </a:ext>
                </a:extLst>
              </a:tr>
            </a:tbl>
          </a:graphicData>
        </a:graphic>
      </p:graphicFrame>
    </p:spTree>
    <p:extLst>
      <p:ext uri="{BB962C8B-B14F-4D97-AF65-F5344CB8AC3E}">
        <p14:creationId xmlns:p14="http://schemas.microsoft.com/office/powerpoint/2010/main" val="1226682344"/>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330158" y="203078"/>
            <a:ext cx="6483683" cy="4737343"/>
          </a:xfrm>
          <a:prstGeom prst="rect">
            <a:avLst/>
          </a:prstGeom>
        </p:spPr>
      </p:pic>
    </p:spTree>
    <p:extLst>
      <p:ext uri="{BB962C8B-B14F-4D97-AF65-F5344CB8AC3E}">
        <p14:creationId xmlns:p14="http://schemas.microsoft.com/office/powerpoint/2010/main" val="292320587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PowerShell is your friend</a:t>
            </a:r>
          </a:p>
        </p:txBody>
      </p:sp>
      <p:sp>
        <p:nvSpPr>
          <p:cNvPr id="3" name="Text Placeholder 2"/>
          <p:cNvSpPr>
            <a:spLocks noGrp="1"/>
          </p:cNvSpPr>
          <p:nvPr>
            <p:ph type="body" sz="quarter" idx="10"/>
          </p:nvPr>
        </p:nvSpPr>
        <p:spPr>
          <a:xfrm>
            <a:off x="389436" y="771550"/>
            <a:ext cx="8363938" cy="3718148"/>
          </a:xfrm>
        </p:spPr>
        <p:txBody>
          <a:bodyPr/>
          <a:lstStyle/>
          <a:p>
            <a:r>
              <a:rPr lang="en-US" sz="1000" dirty="0">
                <a:solidFill>
                  <a:srgbClr val="006400"/>
                </a:solidFill>
                <a:latin typeface="Lucida Console" panose="020B0609040504020204" pitchFamily="49" charset="0"/>
              </a:rPr>
              <a:t># What commands?</a:t>
            </a:r>
            <a:endParaRPr lang="en-US" sz="1000" dirty="0">
              <a:solidFill>
                <a:prstClr val="black"/>
              </a:solidFill>
              <a:latin typeface="Lucida Console" panose="020B0609040504020204" pitchFamily="49" charset="0"/>
            </a:endParaRPr>
          </a:p>
          <a:p>
            <a:r>
              <a:rPr lang="en-US" sz="1000" dirty="0">
                <a:solidFill>
                  <a:srgbClr val="0000FF"/>
                </a:solidFill>
                <a:latin typeface="Lucida Console" panose="020B0609040504020204" pitchFamily="49" charset="0"/>
              </a:rPr>
              <a:t>Get-Command</a:t>
            </a:r>
            <a:r>
              <a:rPr lang="en-US" sz="1000" dirty="0">
                <a:solidFill>
                  <a:prstClr val="black"/>
                </a:solidFill>
                <a:latin typeface="Lucida Console" panose="020B0609040504020204" pitchFamily="49" charset="0"/>
              </a:rPr>
              <a:t> </a:t>
            </a:r>
            <a:r>
              <a:rPr lang="en-US" sz="1000" dirty="0">
                <a:solidFill>
                  <a:srgbClr val="000080"/>
                </a:solidFill>
                <a:latin typeface="Lucida Console" panose="020B0609040504020204" pitchFamily="49" charset="0"/>
              </a:rPr>
              <a:t>–Module</a:t>
            </a:r>
            <a:r>
              <a:rPr lang="en-US" sz="1000" dirty="0">
                <a:solidFill>
                  <a:prstClr val="black"/>
                </a:solidFill>
                <a:latin typeface="Lucida Console" panose="020B0609040504020204" pitchFamily="49" charset="0"/>
              </a:rPr>
              <a:t> </a:t>
            </a:r>
            <a:r>
              <a:rPr lang="en-US" sz="1000" dirty="0">
                <a:solidFill>
                  <a:srgbClr val="8A2BE2"/>
                </a:solidFill>
                <a:latin typeface="Lucida Console" panose="020B0609040504020204" pitchFamily="49" charset="0"/>
              </a:rPr>
              <a:t>Deduplication</a:t>
            </a:r>
            <a:r>
              <a:rPr lang="en-US" sz="1000" dirty="0">
                <a:solidFill>
                  <a:prstClr val="black"/>
                </a:solidFill>
                <a:latin typeface="Lucida Console" panose="020B0609040504020204" pitchFamily="49" charset="0"/>
              </a:rPr>
              <a:t> </a:t>
            </a:r>
          </a:p>
          <a:p>
            <a:r>
              <a:rPr lang="en-US" sz="1000" dirty="0">
                <a:solidFill>
                  <a:srgbClr val="006400"/>
                </a:solidFill>
                <a:latin typeface="Lucida Console" panose="020B0609040504020204" pitchFamily="49" charset="0"/>
              </a:rPr>
              <a:t># Enables data deduplication on one or more volumes</a:t>
            </a:r>
            <a:endParaRPr lang="en-US" sz="1000" dirty="0">
              <a:solidFill>
                <a:prstClr val="black"/>
              </a:solidFill>
              <a:latin typeface="Lucida Console" panose="020B0609040504020204" pitchFamily="49" charset="0"/>
            </a:endParaRPr>
          </a:p>
          <a:p>
            <a:r>
              <a:rPr lang="en-US" sz="1000" dirty="0">
                <a:solidFill>
                  <a:srgbClr val="0000FF"/>
                </a:solidFill>
                <a:latin typeface="Lucida Console" panose="020B0609040504020204" pitchFamily="49" charset="0"/>
              </a:rPr>
              <a:t>Enable-</a:t>
            </a:r>
            <a:r>
              <a:rPr lang="en-US" sz="1000" dirty="0" err="1">
                <a:solidFill>
                  <a:srgbClr val="0000FF"/>
                </a:solidFill>
                <a:latin typeface="Lucida Console" panose="020B0609040504020204" pitchFamily="49" charset="0"/>
              </a:rPr>
              <a:t>DedupVolume</a:t>
            </a:r>
            <a:r>
              <a:rPr lang="en-US" sz="1000" dirty="0">
                <a:solidFill>
                  <a:prstClr val="black"/>
                </a:solidFill>
                <a:latin typeface="Lucida Console" panose="020B0609040504020204" pitchFamily="49" charset="0"/>
              </a:rPr>
              <a:t> </a:t>
            </a:r>
            <a:r>
              <a:rPr lang="en-US" sz="1000" dirty="0">
                <a:solidFill>
                  <a:srgbClr val="000080"/>
                </a:solidFill>
                <a:latin typeface="Lucida Console" panose="020B0609040504020204" pitchFamily="49" charset="0"/>
              </a:rPr>
              <a:t>-Volume</a:t>
            </a:r>
            <a:r>
              <a:rPr lang="en-US" sz="1000" dirty="0">
                <a:solidFill>
                  <a:prstClr val="black"/>
                </a:solidFill>
                <a:latin typeface="Lucida Console" panose="020B0609040504020204" pitchFamily="49" charset="0"/>
              </a:rPr>
              <a:t> </a:t>
            </a:r>
            <a:r>
              <a:rPr lang="en-US" sz="1000" dirty="0">
                <a:solidFill>
                  <a:srgbClr val="8B0000"/>
                </a:solidFill>
                <a:latin typeface="Lucida Console" panose="020B0609040504020204" pitchFamily="49" charset="0"/>
              </a:rPr>
              <a:t>"G:"</a:t>
            </a:r>
            <a:r>
              <a:rPr lang="en-US" sz="1000" dirty="0">
                <a:solidFill>
                  <a:prstClr val="black"/>
                </a:solidFill>
                <a:latin typeface="Lucida Console" panose="020B0609040504020204" pitchFamily="49" charset="0"/>
              </a:rPr>
              <a:t> </a:t>
            </a:r>
            <a:r>
              <a:rPr lang="en-US" sz="1000" dirty="0">
                <a:solidFill>
                  <a:srgbClr val="000080"/>
                </a:solidFill>
                <a:latin typeface="Lucida Console" panose="020B0609040504020204" pitchFamily="49" charset="0"/>
              </a:rPr>
              <a:t>-</a:t>
            </a:r>
            <a:r>
              <a:rPr lang="en-US" sz="1000" dirty="0" err="1">
                <a:solidFill>
                  <a:srgbClr val="000080"/>
                </a:solidFill>
                <a:latin typeface="Lucida Console" panose="020B0609040504020204" pitchFamily="49" charset="0"/>
              </a:rPr>
              <a:t>UsageType</a:t>
            </a:r>
            <a:r>
              <a:rPr lang="en-US" sz="1000" dirty="0">
                <a:solidFill>
                  <a:prstClr val="black"/>
                </a:solidFill>
                <a:latin typeface="Lucida Console" panose="020B0609040504020204" pitchFamily="49" charset="0"/>
              </a:rPr>
              <a:t> </a:t>
            </a:r>
            <a:r>
              <a:rPr lang="en-US" sz="1000" dirty="0">
                <a:solidFill>
                  <a:srgbClr val="8A2BE2"/>
                </a:solidFill>
                <a:latin typeface="Lucida Console" panose="020B0609040504020204" pitchFamily="49" charset="0"/>
              </a:rPr>
              <a:t>Backup</a:t>
            </a:r>
            <a:endParaRPr lang="en-US" sz="1000" dirty="0">
              <a:solidFill>
                <a:prstClr val="black"/>
              </a:solidFill>
              <a:latin typeface="Lucida Console" panose="020B0609040504020204" pitchFamily="49" charset="0"/>
            </a:endParaRPr>
          </a:p>
          <a:p>
            <a:r>
              <a:rPr lang="en-US" sz="1000" dirty="0">
                <a:solidFill>
                  <a:srgbClr val="0000FF"/>
                </a:solidFill>
                <a:latin typeface="Lucida Console" panose="020B0609040504020204" pitchFamily="49" charset="0"/>
              </a:rPr>
              <a:t>Start-</a:t>
            </a:r>
            <a:r>
              <a:rPr lang="en-US" sz="1000" dirty="0" err="1">
                <a:solidFill>
                  <a:srgbClr val="0000FF"/>
                </a:solidFill>
                <a:latin typeface="Lucida Console" panose="020B0609040504020204" pitchFamily="49" charset="0"/>
              </a:rPr>
              <a:t>DedupJob</a:t>
            </a:r>
            <a:r>
              <a:rPr lang="en-US" sz="1000" dirty="0">
                <a:solidFill>
                  <a:prstClr val="black"/>
                </a:solidFill>
                <a:latin typeface="Lucida Console" panose="020B0609040504020204" pitchFamily="49" charset="0"/>
              </a:rPr>
              <a:t> </a:t>
            </a:r>
            <a:r>
              <a:rPr lang="en-US" sz="1000" dirty="0">
                <a:solidFill>
                  <a:srgbClr val="000080"/>
                </a:solidFill>
                <a:latin typeface="Lucida Console" panose="020B0609040504020204" pitchFamily="49" charset="0"/>
              </a:rPr>
              <a:t>-Type</a:t>
            </a:r>
            <a:r>
              <a:rPr lang="en-US" sz="1000" dirty="0">
                <a:solidFill>
                  <a:prstClr val="black"/>
                </a:solidFill>
                <a:latin typeface="Lucida Console" panose="020B0609040504020204" pitchFamily="49" charset="0"/>
              </a:rPr>
              <a:t> </a:t>
            </a:r>
            <a:r>
              <a:rPr lang="en-US" sz="1000" dirty="0">
                <a:solidFill>
                  <a:srgbClr val="8A2BE2"/>
                </a:solidFill>
                <a:latin typeface="Lucida Console" panose="020B0609040504020204" pitchFamily="49" charset="0"/>
              </a:rPr>
              <a:t>Optimization</a:t>
            </a:r>
            <a:r>
              <a:rPr lang="en-US" sz="1000" dirty="0">
                <a:solidFill>
                  <a:prstClr val="black"/>
                </a:solidFill>
                <a:latin typeface="Lucida Console" panose="020B0609040504020204" pitchFamily="49" charset="0"/>
              </a:rPr>
              <a:t> </a:t>
            </a:r>
            <a:r>
              <a:rPr lang="en-US" sz="1000" dirty="0">
                <a:solidFill>
                  <a:srgbClr val="000080"/>
                </a:solidFill>
                <a:latin typeface="Lucida Console" panose="020B0609040504020204" pitchFamily="49" charset="0"/>
              </a:rPr>
              <a:t>-Memory</a:t>
            </a:r>
            <a:r>
              <a:rPr lang="en-US" sz="1000" dirty="0">
                <a:solidFill>
                  <a:prstClr val="black"/>
                </a:solidFill>
                <a:latin typeface="Lucida Console" panose="020B0609040504020204" pitchFamily="49" charset="0"/>
              </a:rPr>
              <a:t> </a:t>
            </a:r>
            <a:r>
              <a:rPr lang="en-US" sz="1000" dirty="0">
                <a:solidFill>
                  <a:srgbClr val="800080"/>
                </a:solidFill>
                <a:latin typeface="Lucida Console" panose="020B0609040504020204" pitchFamily="49" charset="0"/>
              </a:rPr>
              <a:t>50</a:t>
            </a:r>
            <a:r>
              <a:rPr lang="en-US" sz="1000" dirty="0">
                <a:solidFill>
                  <a:prstClr val="black"/>
                </a:solidFill>
                <a:latin typeface="Lucida Console" panose="020B0609040504020204" pitchFamily="49" charset="0"/>
              </a:rPr>
              <a:t> </a:t>
            </a:r>
            <a:r>
              <a:rPr lang="en-US" sz="1000" dirty="0">
                <a:solidFill>
                  <a:srgbClr val="000080"/>
                </a:solidFill>
                <a:latin typeface="Lucida Console" panose="020B0609040504020204" pitchFamily="49" charset="0"/>
              </a:rPr>
              <a:t>-Cores</a:t>
            </a:r>
            <a:r>
              <a:rPr lang="en-US" sz="1000" dirty="0">
                <a:solidFill>
                  <a:prstClr val="black"/>
                </a:solidFill>
                <a:latin typeface="Lucida Console" panose="020B0609040504020204" pitchFamily="49" charset="0"/>
              </a:rPr>
              <a:t> </a:t>
            </a:r>
            <a:r>
              <a:rPr lang="en-US" sz="1000" dirty="0">
                <a:solidFill>
                  <a:srgbClr val="800080"/>
                </a:solidFill>
                <a:latin typeface="Lucida Console" panose="020B0609040504020204" pitchFamily="49" charset="0"/>
              </a:rPr>
              <a:t>2</a:t>
            </a:r>
            <a:endParaRPr lang="en-US" sz="1000" dirty="0">
              <a:solidFill>
                <a:prstClr val="black"/>
              </a:solidFill>
              <a:latin typeface="Lucida Console" panose="020B0609040504020204" pitchFamily="49" charset="0"/>
            </a:endParaRPr>
          </a:p>
          <a:p>
            <a:r>
              <a:rPr lang="en-US" sz="1000" dirty="0">
                <a:solidFill>
                  <a:srgbClr val="006400"/>
                </a:solidFill>
                <a:latin typeface="Lucida Console" panose="020B0609040504020204" pitchFamily="49" charset="0"/>
              </a:rPr>
              <a:t># Disables data deduplication activity on one or more volumes</a:t>
            </a:r>
            <a:endParaRPr lang="en-US" sz="1000" dirty="0">
              <a:solidFill>
                <a:prstClr val="black"/>
              </a:solidFill>
              <a:latin typeface="Lucida Console" panose="020B0609040504020204" pitchFamily="49" charset="0"/>
            </a:endParaRPr>
          </a:p>
          <a:p>
            <a:r>
              <a:rPr lang="en-US" sz="1000" dirty="0">
                <a:solidFill>
                  <a:srgbClr val="0000FF"/>
                </a:solidFill>
                <a:latin typeface="Lucida Console" panose="020B0609040504020204" pitchFamily="49" charset="0"/>
              </a:rPr>
              <a:t>Disable-</a:t>
            </a:r>
            <a:r>
              <a:rPr lang="en-US" sz="1000" dirty="0" err="1">
                <a:solidFill>
                  <a:srgbClr val="0000FF"/>
                </a:solidFill>
                <a:latin typeface="Lucida Console" panose="020B0609040504020204" pitchFamily="49" charset="0"/>
              </a:rPr>
              <a:t>DedupVolume</a:t>
            </a:r>
            <a:r>
              <a:rPr lang="en-US" sz="1000" dirty="0">
                <a:solidFill>
                  <a:prstClr val="black"/>
                </a:solidFill>
                <a:latin typeface="Lucida Console" panose="020B0609040504020204" pitchFamily="49" charset="0"/>
              </a:rPr>
              <a:t> </a:t>
            </a:r>
            <a:r>
              <a:rPr lang="en-US" sz="1000" dirty="0">
                <a:solidFill>
                  <a:srgbClr val="000080"/>
                </a:solidFill>
                <a:latin typeface="Lucida Console" panose="020B0609040504020204" pitchFamily="49" charset="0"/>
              </a:rPr>
              <a:t>-Volume</a:t>
            </a:r>
            <a:r>
              <a:rPr lang="en-US" sz="1000" dirty="0">
                <a:solidFill>
                  <a:prstClr val="black"/>
                </a:solidFill>
                <a:latin typeface="Lucida Console" panose="020B0609040504020204" pitchFamily="49" charset="0"/>
              </a:rPr>
              <a:t> </a:t>
            </a:r>
            <a:r>
              <a:rPr lang="en-US" sz="1000" dirty="0">
                <a:solidFill>
                  <a:srgbClr val="8A2BE2"/>
                </a:solidFill>
                <a:latin typeface="Lucida Console" panose="020B0609040504020204" pitchFamily="49" charset="0"/>
              </a:rPr>
              <a:t>G:</a:t>
            </a:r>
            <a:endParaRPr lang="en-US" sz="1000" dirty="0">
              <a:solidFill>
                <a:prstClr val="black"/>
              </a:solidFill>
              <a:latin typeface="Lucida Console" panose="020B0609040504020204" pitchFamily="49" charset="0"/>
            </a:endParaRPr>
          </a:p>
          <a:p>
            <a:r>
              <a:rPr lang="en-US" sz="1000" dirty="0">
                <a:solidFill>
                  <a:srgbClr val="006400"/>
                </a:solidFill>
                <a:latin typeface="Lucida Console" panose="020B0609040504020204" pitchFamily="49" charset="0"/>
              </a:rPr>
              <a:t># Expands an optimized file into its original location</a:t>
            </a:r>
            <a:endParaRPr lang="en-US" sz="1000" dirty="0">
              <a:solidFill>
                <a:prstClr val="black"/>
              </a:solidFill>
              <a:latin typeface="Lucida Console" panose="020B0609040504020204" pitchFamily="49" charset="0"/>
            </a:endParaRPr>
          </a:p>
          <a:p>
            <a:r>
              <a:rPr lang="en-US" sz="1000" dirty="0">
                <a:solidFill>
                  <a:srgbClr val="0000FF"/>
                </a:solidFill>
                <a:latin typeface="Lucida Console" panose="020B0609040504020204" pitchFamily="49" charset="0"/>
              </a:rPr>
              <a:t>Expand-</a:t>
            </a:r>
            <a:r>
              <a:rPr lang="en-US" sz="1000" dirty="0" err="1">
                <a:solidFill>
                  <a:srgbClr val="0000FF"/>
                </a:solidFill>
                <a:latin typeface="Lucida Console" panose="020B0609040504020204" pitchFamily="49" charset="0"/>
              </a:rPr>
              <a:t>DedupFile</a:t>
            </a:r>
            <a:r>
              <a:rPr lang="en-US" sz="1000" dirty="0">
                <a:solidFill>
                  <a:prstClr val="black"/>
                </a:solidFill>
                <a:latin typeface="Lucida Console" panose="020B0609040504020204" pitchFamily="49" charset="0"/>
              </a:rPr>
              <a:t> </a:t>
            </a:r>
            <a:r>
              <a:rPr lang="en-US" sz="1000" dirty="0">
                <a:solidFill>
                  <a:srgbClr val="000080"/>
                </a:solidFill>
                <a:latin typeface="Lucida Console" panose="020B0609040504020204" pitchFamily="49" charset="0"/>
              </a:rPr>
              <a:t>-Path</a:t>
            </a:r>
            <a:r>
              <a:rPr lang="en-US" sz="1000" dirty="0">
                <a:solidFill>
                  <a:prstClr val="black"/>
                </a:solidFill>
                <a:latin typeface="Lucida Console" panose="020B0609040504020204" pitchFamily="49" charset="0"/>
              </a:rPr>
              <a:t> </a:t>
            </a:r>
            <a:r>
              <a:rPr lang="en-US" sz="1000" dirty="0">
                <a:solidFill>
                  <a:srgbClr val="8B0000"/>
                </a:solidFill>
                <a:latin typeface="Lucida Console" panose="020B0609040504020204" pitchFamily="49" charset="0"/>
              </a:rPr>
              <a:t>'G:\02 - VBO Backup\02 - VBO BackupD2017-01-08T230032.vib'</a:t>
            </a:r>
            <a:endParaRPr lang="en-US" sz="1000" dirty="0">
              <a:solidFill>
                <a:prstClr val="black"/>
              </a:solidFill>
              <a:latin typeface="Lucida Console" panose="020B0609040504020204" pitchFamily="49" charset="0"/>
            </a:endParaRPr>
          </a:p>
          <a:p>
            <a:r>
              <a:rPr lang="en-US" sz="1000" dirty="0">
                <a:solidFill>
                  <a:srgbClr val="006400"/>
                </a:solidFill>
                <a:latin typeface="Lucida Console" panose="020B0609040504020204" pitchFamily="49" charset="0"/>
              </a:rPr>
              <a:t># Returns status and information for currently running or queued deduplication jobs</a:t>
            </a:r>
            <a:endParaRPr lang="en-US" sz="1000" dirty="0">
              <a:solidFill>
                <a:prstClr val="black"/>
              </a:solidFill>
              <a:latin typeface="Lucida Console" panose="020B0609040504020204" pitchFamily="49" charset="0"/>
            </a:endParaRPr>
          </a:p>
          <a:p>
            <a:r>
              <a:rPr lang="en-US" sz="1000" dirty="0">
                <a:solidFill>
                  <a:srgbClr val="0000FF"/>
                </a:solidFill>
                <a:latin typeface="Lucida Console" panose="020B0609040504020204" pitchFamily="49" charset="0"/>
              </a:rPr>
              <a:t>Get-</a:t>
            </a:r>
            <a:r>
              <a:rPr lang="en-US" sz="1000" dirty="0" err="1">
                <a:solidFill>
                  <a:srgbClr val="0000FF"/>
                </a:solidFill>
                <a:latin typeface="Lucida Console" panose="020B0609040504020204" pitchFamily="49" charset="0"/>
              </a:rPr>
              <a:t>DedupJob</a:t>
            </a:r>
            <a:r>
              <a:rPr lang="en-US" sz="1000" dirty="0">
                <a:solidFill>
                  <a:prstClr val="black"/>
                </a:solidFill>
                <a:latin typeface="Lucida Console" panose="020B0609040504020204" pitchFamily="49" charset="0"/>
              </a:rPr>
              <a:t> </a:t>
            </a:r>
            <a:r>
              <a:rPr lang="en-US" sz="1000" dirty="0">
                <a:solidFill>
                  <a:srgbClr val="000080"/>
                </a:solidFill>
                <a:latin typeface="Lucida Console" panose="020B0609040504020204" pitchFamily="49" charset="0"/>
              </a:rPr>
              <a:t>-Type</a:t>
            </a:r>
            <a:r>
              <a:rPr lang="en-US" sz="1000" dirty="0">
                <a:solidFill>
                  <a:prstClr val="black"/>
                </a:solidFill>
                <a:latin typeface="Lucida Console" panose="020B0609040504020204" pitchFamily="49" charset="0"/>
              </a:rPr>
              <a:t> </a:t>
            </a:r>
            <a:r>
              <a:rPr lang="en-US" sz="1000" dirty="0">
                <a:solidFill>
                  <a:srgbClr val="8A2BE2"/>
                </a:solidFill>
                <a:latin typeface="Lucida Console" panose="020B0609040504020204" pitchFamily="49" charset="0"/>
              </a:rPr>
              <a:t>Optimization</a:t>
            </a:r>
            <a:endParaRPr lang="en-US" sz="1000" dirty="0">
              <a:solidFill>
                <a:prstClr val="black"/>
              </a:solidFill>
              <a:latin typeface="Lucida Console" panose="020B0609040504020204" pitchFamily="49" charset="0"/>
            </a:endParaRPr>
          </a:p>
          <a:p>
            <a:r>
              <a:rPr lang="en-US" sz="1000" dirty="0">
                <a:solidFill>
                  <a:srgbClr val="006400"/>
                </a:solidFill>
                <a:latin typeface="Lucida Console" panose="020B0609040504020204" pitchFamily="49" charset="0"/>
              </a:rPr>
              <a:t># Returns metadata for volumes that have data deduplication metadata.</a:t>
            </a:r>
            <a:endParaRPr lang="en-US" sz="1000" dirty="0">
              <a:solidFill>
                <a:prstClr val="black"/>
              </a:solidFill>
              <a:latin typeface="Lucida Console" panose="020B0609040504020204" pitchFamily="49" charset="0"/>
            </a:endParaRPr>
          </a:p>
          <a:p>
            <a:r>
              <a:rPr lang="en-US" sz="1000" dirty="0">
                <a:solidFill>
                  <a:srgbClr val="0000FF"/>
                </a:solidFill>
                <a:latin typeface="Lucida Console" panose="020B0609040504020204" pitchFamily="49" charset="0"/>
              </a:rPr>
              <a:t>Get-</a:t>
            </a:r>
            <a:r>
              <a:rPr lang="en-US" sz="1000" dirty="0" err="1">
                <a:solidFill>
                  <a:srgbClr val="0000FF"/>
                </a:solidFill>
                <a:latin typeface="Lucida Console" panose="020B0609040504020204" pitchFamily="49" charset="0"/>
              </a:rPr>
              <a:t>DedupMetadata</a:t>
            </a:r>
            <a:r>
              <a:rPr lang="en-US" sz="1000" dirty="0">
                <a:solidFill>
                  <a:prstClr val="black"/>
                </a:solidFill>
                <a:latin typeface="Lucida Console" panose="020B0609040504020204" pitchFamily="49" charset="0"/>
              </a:rPr>
              <a:t> </a:t>
            </a:r>
            <a:r>
              <a:rPr lang="en-US" sz="1000" dirty="0">
                <a:solidFill>
                  <a:srgbClr val="000080"/>
                </a:solidFill>
                <a:latin typeface="Lucida Console" panose="020B0609040504020204" pitchFamily="49" charset="0"/>
              </a:rPr>
              <a:t>-Volume</a:t>
            </a:r>
            <a:r>
              <a:rPr lang="en-US" sz="1000" dirty="0">
                <a:solidFill>
                  <a:prstClr val="black"/>
                </a:solidFill>
                <a:latin typeface="Lucida Console" panose="020B0609040504020204" pitchFamily="49" charset="0"/>
              </a:rPr>
              <a:t> </a:t>
            </a:r>
            <a:r>
              <a:rPr lang="en-US" sz="1000" dirty="0">
                <a:solidFill>
                  <a:srgbClr val="8B0000"/>
                </a:solidFill>
                <a:latin typeface="Lucida Console" panose="020B0609040504020204" pitchFamily="49" charset="0"/>
              </a:rPr>
              <a:t>"G:"</a:t>
            </a:r>
            <a:endParaRPr lang="en-US" sz="1000" dirty="0">
              <a:solidFill>
                <a:prstClr val="black"/>
              </a:solidFill>
              <a:latin typeface="Lucida Console" panose="020B0609040504020204" pitchFamily="49" charset="0"/>
            </a:endParaRPr>
          </a:p>
          <a:p>
            <a:r>
              <a:rPr lang="en-US" sz="1000" dirty="0">
                <a:solidFill>
                  <a:srgbClr val="006400"/>
                </a:solidFill>
                <a:latin typeface="Lucida Console" panose="020B0609040504020204" pitchFamily="49" charset="0"/>
              </a:rPr>
              <a:t># Returns the deduplication job schedule defined on the computer.</a:t>
            </a:r>
            <a:endParaRPr lang="en-US" sz="1000" dirty="0">
              <a:solidFill>
                <a:prstClr val="black"/>
              </a:solidFill>
              <a:latin typeface="Lucida Console" panose="020B0609040504020204" pitchFamily="49" charset="0"/>
            </a:endParaRPr>
          </a:p>
          <a:p>
            <a:r>
              <a:rPr lang="en-US" sz="1000" dirty="0">
                <a:solidFill>
                  <a:srgbClr val="0000FF"/>
                </a:solidFill>
                <a:latin typeface="Lucida Console" panose="020B0609040504020204" pitchFamily="49" charset="0"/>
              </a:rPr>
              <a:t>Get-</a:t>
            </a:r>
            <a:r>
              <a:rPr lang="en-US" sz="1000" dirty="0" err="1">
                <a:solidFill>
                  <a:srgbClr val="0000FF"/>
                </a:solidFill>
                <a:latin typeface="Lucida Console" panose="020B0609040504020204" pitchFamily="49" charset="0"/>
              </a:rPr>
              <a:t>DedupSchedule</a:t>
            </a:r>
            <a:r>
              <a:rPr lang="en-US" sz="1000" dirty="0">
                <a:solidFill>
                  <a:prstClr val="black"/>
                </a:solidFill>
                <a:latin typeface="Lucida Console" panose="020B0609040504020204" pitchFamily="49" charset="0"/>
              </a:rPr>
              <a:t> </a:t>
            </a:r>
            <a:r>
              <a:rPr lang="en-US" sz="1000" dirty="0">
                <a:solidFill>
                  <a:srgbClr val="000080"/>
                </a:solidFill>
                <a:latin typeface="Lucida Console" panose="020B0609040504020204" pitchFamily="49" charset="0"/>
              </a:rPr>
              <a:t>-Type</a:t>
            </a:r>
            <a:r>
              <a:rPr lang="en-US" sz="1000" dirty="0">
                <a:solidFill>
                  <a:prstClr val="black"/>
                </a:solidFill>
                <a:latin typeface="Lucida Console" panose="020B0609040504020204" pitchFamily="49" charset="0"/>
              </a:rPr>
              <a:t> </a:t>
            </a:r>
            <a:r>
              <a:rPr lang="en-US" sz="1000" dirty="0" err="1">
                <a:solidFill>
                  <a:srgbClr val="8A2BE2"/>
                </a:solidFill>
                <a:latin typeface="Lucida Console" panose="020B0609040504020204" pitchFamily="49" charset="0"/>
              </a:rPr>
              <a:t>GarbageCollection</a:t>
            </a:r>
            <a:endParaRPr lang="en-US" sz="1000" dirty="0">
              <a:solidFill>
                <a:prstClr val="black"/>
              </a:solidFill>
              <a:latin typeface="Lucida Console" panose="020B0609040504020204" pitchFamily="49" charset="0"/>
            </a:endParaRPr>
          </a:p>
          <a:p>
            <a:r>
              <a:rPr lang="en-US" sz="1000" dirty="0">
                <a:solidFill>
                  <a:srgbClr val="006400"/>
                </a:solidFill>
                <a:latin typeface="Lucida Console" panose="020B0609040504020204" pitchFamily="49" charset="0"/>
              </a:rPr>
              <a:t># Returns deduplication status for volumes that have data deduplication metadata.</a:t>
            </a:r>
            <a:endParaRPr lang="en-US" sz="1000" dirty="0">
              <a:solidFill>
                <a:prstClr val="black"/>
              </a:solidFill>
              <a:latin typeface="Lucida Console" panose="020B0609040504020204" pitchFamily="49" charset="0"/>
            </a:endParaRPr>
          </a:p>
          <a:p>
            <a:r>
              <a:rPr lang="en-US" sz="1000" dirty="0">
                <a:solidFill>
                  <a:srgbClr val="0000FF"/>
                </a:solidFill>
                <a:latin typeface="Lucida Console" panose="020B0609040504020204" pitchFamily="49" charset="0"/>
              </a:rPr>
              <a:t>Get-</a:t>
            </a:r>
            <a:r>
              <a:rPr lang="en-US" sz="1000" dirty="0" err="1">
                <a:solidFill>
                  <a:srgbClr val="0000FF"/>
                </a:solidFill>
                <a:latin typeface="Lucida Console" panose="020B0609040504020204" pitchFamily="49" charset="0"/>
              </a:rPr>
              <a:t>DedupStatus</a:t>
            </a:r>
            <a:r>
              <a:rPr lang="en-US" sz="1000" dirty="0">
                <a:solidFill>
                  <a:prstClr val="black"/>
                </a:solidFill>
                <a:latin typeface="Lucida Console" panose="020B0609040504020204" pitchFamily="49" charset="0"/>
              </a:rPr>
              <a:t> </a:t>
            </a:r>
            <a:r>
              <a:rPr lang="en-US" sz="1000" dirty="0">
                <a:solidFill>
                  <a:srgbClr val="000080"/>
                </a:solidFill>
                <a:latin typeface="Lucida Console" panose="020B0609040504020204" pitchFamily="49" charset="0"/>
              </a:rPr>
              <a:t>-Volume</a:t>
            </a:r>
            <a:r>
              <a:rPr lang="en-US" sz="1000" dirty="0">
                <a:solidFill>
                  <a:prstClr val="black"/>
                </a:solidFill>
                <a:latin typeface="Lucida Console" panose="020B0609040504020204" pitchFamily="49" charset="0"/>
              </a:rPr>
              <a:t> </a:t>
            </a:r>
            <a:r>
              <a:rPr lang="en-US" sz="1000" dirty="0">
                <a:solidFill>
                  <a:srgbClr val="8A2BE2"/>
                </a:solidFill>
                <a:latin typeface="Lucida Console" panose="020B0609040504020204" pitchFamily="49" charset="0"/>
              </a:rPr>
              <a:t>G:</a:t>
            </a:r>
            <a:endParaRPr lang="en-US" sz="1000" dirty="0">
              <a:solidFill>
                <a:prstClr val="black"/>
              </a:solidFill>
              <a:latin typeface="Lucida Console" panose="020B0609040504020204" pitchFamily="49" charset="0"/>
            </a:endParaRPr>
          </a:p>
          <a:p>
            <a:r>
              <a:rPr lang="en-US" sz="1000" dirty="0">
                <a:solidFill>
                  <a:srgbClr val="006400"/>
                </a:solidFill>
                <a:latin typeface="Lucida Console" panose="020B0609040504020204" pitchFamily="49" charset="0"/>
              </a:rPr>
              <a:t># Returns deduplication volumes that have data deduplication metadata.</a:t>
            </a:r>
            <a:endParaRPr lang="en-US" sz="1000" dirty="0">
              <a:solidFill>
                <a:prstClr val="black"/>
              </a:solidFill>
              <a:latin typeface="Lucida Console" panose="020B0609040504020204" pitchFamily="49" charset="0"/>
            </a:endParaRPr>
          </a:p>
          <a:p>
            <a:r>
              <a:rPr lang="en-US" sz="1000" dirty="0">
                <a:solidFill>
                  <a:srgbClr val="0000FF"/>
                </a:solidFill>
                <a:latin typeface="Lucida Console" panose="020B0609040504020204" pitchFamily="49" charset="0"/>
              </a:rPr>
              <a:t>Get-</a:t>
            </a:r>
            <a:r>
              <a:rPr lang="en-US" sz="1000" dirty="0" err="1">
                <a:solidFill>
                  <a:srgbClr val="0000FF"/>
                </a:solidFill>
                <a:latin typeface="Lucida Console" panose="020B0609040504020204" pitchFamily="49" charset="0"/>
              </a:rPr>
              <a:t>DedupVolume</a:t>
            </a:r>
            <a:r>
              <a:rPr lang="en-US" sz="1000" dirty="0">
                <a:solidFill>
                  <a:prstClr val="black"/>
                </a:solidFill>
                <a:latin typeface="Lucida Console" panose="020B0609040504020204" pitchFamily="49" charset="0"/>
              </a:rPr>
              <a:t> </a:t>
            </a:r>
            <a:r>
              <a:rPr lang="en-US" sz="1000" dirty="0">
                <a:solidFill>
                  <a:srgbClr val="000080"/>
                </a:solidFill>
                <a:latin typeface="Lucida Console" panose="020B0609040504020204" pitchFamily="49" charset="0"/>
              </a:rPr>
              <a:t>-Volume</a:t>
            </a:r>
            <a:r>
              <a:rPr lang="en-US" sz="1000" dirty="0">
                <a:solidFill>
                  <a:prstClr val="black"/>
                </a:solidFill>
                <a:latin typeface="Lucida Console" panose="020B0609040504020204" pitchFamily="49" charset="0"/>
              </a:rPr>
              <a:t> </a:t>
            </a:r>
            <a:r>
              <a:rPr lang="en-US" sz="1000" dirty="0">
                <a:solidFill>
                  <a:srgbClr val="8A2BE2"/>
                </a:solidFill>
                <a:latin typeface="Lucida Console" panose="020B0609040504020204" pitchFamily="49" charset="0"/>
              </a:rPr>
              <a:t>G:</a:t>
            </a:r>
            <a:endParaRPr lang="en-US" sz="1000" dirty="0">
              <a:solidFill>
                <a:prstClr val="black"/>
              </a:solidFill>
              <a:latin typeface="Lucida Console" panose="020B0609040504020204" pitchFamily="49" charset="0"/>
            </a:endParaRPr>
          </a:p>
          <a:p>
            <a:r>
              <a:rPr lang="en-US" sz="1000" dirty="0">
                <a:solidFill>
                  <a:srgbClr val="006400"/>
                </a:solidFill>
                <a:latin typeface="Lucida Console" panose="020B0609040504020204" pitchFamily="49" charset="0"/>
              </a:rPr>
              <a:t># Measures potential disk space on a volume.</a:t>
            </a:r>
            <a:endParaRPr lang="en-US" sz="1000" dirty="0">
              <a:solidFill>
                <a:prstClr val="black"/>
              </a:solidFill>
              <a:latin typeface="Lucida Console" panose="020B0609040504020204" pitchFamily="49" charset="0"/>
            </a:endParaRPr>
          </a:p>
          <a:p>
            <a:r>
              <a:rPr lang="en-US" sz="1000" dirty="0">
                <a:solidFill>
                  <a:srgbClr val="0000FF"/>
                </a:solidFill>
                <a:latin typeface="Lucida Console" panose="020B0609040504020204" pitchFamily="49" charset="0"/>
              </a:rPr>
              <a:t>Measure-</a:t>
            </a:r>
            <a:r>
              <a:rPr lang="en-US" sz="1000" dirty="0" err="1">
                <a:solidFill>
                  <a:srgbClr val="0000FF"/>
                </a:solidFill>
                <a:latin typeface="Lucida Console" panose="020B0609040504020204" pitchFamily="49" charset="0"/>
              </a:rPr>
              <a:t>DedupFileMetadata</a:t>
            </a:r>
            <a:r>
              <a:rPr lang="en-US" sz="1000" dirty="0">
                <a:solidFill>
                  <a:prstClr val="black"/>
                </a:solidFill>
                <a:latin typeface="Lucida Console" panose="020B0609040504020204" pitchFamily="49" charset="0"/>
              </a:rPr>
              <a:t> </a:t>
            </a:r>
            <a:r>
              <a:rPr lang="en-US" sz="1000" dirty="0">
                <a:solidFill>
                  <a:srgbClr val="000080"/>
                </a:solidFill>
                <a:latin typeface="Lucida Console" panose="020B0609040504020204" pitchFamily="49" charset="0"/>
              </a:rPr>
              <a:t>-Path</a:t>
            </a:r>
            <a:r>
              <a:rPr lang="en-US" sz="1000" dirty="0">
                <a:solidFill>
                  <a:prstClr val="black"/>
                </a:solidFill>
                <a:latin typeface="Lucida Console" panose="020B0609040504020204" pitchFamily="49" charset="0"/>
              </a:rPr>
              <a:t> </a:t>
            </a:r>
            <a:r>
              <a:rPr lang="en-US" sz="1000" dirty="0">
                <a:solidFill>
                  <a:srgbClr val="8A2BE2"/>
                </a:solidFill>
                <a:latin typeface="Lucida Console" panose="020B0609040504020204" pitchFamily="49" charset="0"/>
              </a:rPr>
              <a:t>G:\</a:t>
            </a:r>
            <a:endParaRPr lang="en-US" sz="1000" dirty="0">
              <a:solidFill>
                <a:prstClr val="black"/>
              </a:solidFill>
              <a:latin typeface="Lucida Console" panose="020B0609040504020204" pitchFamily="49" charset="0"/>
            </a:endParaRPr>
          </a:p>
          <a:p>
            <a:r>
              <a:rPr lang="en-US" sz="1000" dirty="0">
                <a:solidFill>
                  <a:srgbClr val="006400"/>
                </a:solidFill>
                <a:latin typeface="Lucida Console" panose="020B0609040504020204" pitchFamily="49" charset="0"/>
              </a:rPr>
              <a:t># Creates a data deduplication schedule.</a:t>
            </a:r>
            <a:endParaRPr lang="en-US" sz="1000" dirty="0">
              <a:solidFill>
                <a:prstClr val="black"/>
              </a:solidFill>
              <a:latin typeface="Lucida Console" panose="020B0609040504020204" pitchFamily="49" charset="0"/>
            </a:endParaRPr>
          </a:p>
          <a:p>
            <a:r>
              <a:rPr lang="en-US" sz="1000" dirty="0">
                <a:solidFill>
                  <a:srgbClr val="0000FF"/>
                </a:solidFill>
                <a:latin typeface="Lucida Console" panose="020B0609040504020204" pitchFamily="49" charset="0"/>
              </a:rPr>
              <a:t>New-</a:t>
            </a:r>
            <a:r>
              <a:rPr lang="en-US" sz="1000" dirty="0" err="1">
                <a:solidFill>
                  <a:srgbClr val="0000FF"/>
                </a:solidFill>
                <a:latin typeface="Lucida Console" panose="020B0609040504020204" pitchFamily="49" charset="0"/>
              </a:rPr>
              <a:t>DedupSchedule</a:t>
            </a:r>
            <a:r>
              <a:rPr lang="en-US" sz="1000" dirty="0">
                <a:solidFill>
                  <a:prstClr val="black"/>
                </a:solidFill>
                <a:latin typeface="Lucida Console" panose="020B0609040504020204" pitchFamily="49" charset="0"/>
              </a:rPr>
              <a:t> </a:t>
            </a:r>
            <a:r>
              <a:rPr lang="en-US" sz="1000" dirty="0">
                <a:solidFill>
                  <a:srgbClr val="000080"/>
                </a:solidFill>
                <a:latin typeface="Lucida Console" panose="020B0609040504020204" pitchFamily="49" charset="0"/>
              </a:rPr>
              <a:t>-Name</a:t>
            </a:r>
            <a:r>
              <a:rPr lang="en-US" sz="1000" dirty="0">
                <a:solidFill>
                  <a:prstClr val="black"/>
                </a:solidFill>
                <a:latin typeface="Lucida Console" panose="020B0609040504020204" pitchFamily="49" charset="0"/>
              </a:rPr>
              <a:t> </a:t>
            </a:r>
            <a:r>
              <a:rPr lang="en-US" sz="1000" dirty="0" err="1">
                <a:solidFill>
                  <a:srgbClr val="8A2BE2"/>
                </a:solidFill>
                <a:latin typeface="Lucida Console" panose="020B0609040504020204" pitchFamily="49" charset="0"/>
              </a:rPr>
              <a:t>MikeSchedule</a:t>
            </a:r>
            <a:r>
              <a:rPr lang="en-US" sz="1000" dirty="0">
                <a:solidFill>
                  <a:prstClr val="black"/>
                </a:solidFill>
                <a:latin typeface="Lucida Console" panose="020B0609040504020204" pitchFamily="49" charset="0"/>
              </a:rPr>
              <a:t> </a:t>
            </a:r>
            <a:r>
              <a:rPr lang="en-US" sz="1000" dirty="0">
                <a:solidFill>
                  <a:srgbClr val="000080"/>
                </a:solidFill>
                <a:latin typeface="Lucida Console" panose="020B0609040504020204" pitchFamily="49" charset="0"/>
              </a:rPr>
              <a:t>-Type</a:t>
            </a:r>
            <a:r>
              <a:rPr lang="en-US" sz="1000" dirty="0">
                <a:solidFill>
                  <a:prstClr val="black"/>
                </a:solidFill>
                <a:latin typeface="Lucida Console" panose="020B0609040504020204" pitchFamily="49" charset="0"/>
              </a:rPr>
              <a:t> </a:t>
            </a:r>
            <a:r>
              <a:rPr lang="en-US" sz="1000" dirty="0">
                <a:solidFill>
                  <a:srgbClr val="8A2BE2"/>
                </a:solidFill>
                <a:latin typeface="Lucida Console" panose="020B0609040504020204" pitchFamily="49" charset="0"/>
              </a:rPr>
              <a:t>Optimization</a:t>
            </a:r>
            <a:r>
              <a:rPr lang="en-US" sz="1000" dirty="0">
                <a:solidFill>
                  <a:prstClr val="black"/>
                </a:solidFill>
                <a:latin typeface="Lucida Console" panose="020B0609040504020204" pitchFamily="49" charset="0"/>
              </a:rPr>
              <a:t> </a:t>
            </a:r>
            <a:r>
              <a:rPr lang="en-US" sz="1000" dirty="0">
                <a:solidFill>
                  <a:srgbClr val="000080"/>
                </a:solidFill>
                <a:latin typeface="Lucida Console" panose="020B0609040504020204" pitchFamily="49" charset="0"/>
              </a:rPr>
              <a:t>-Days</a:t>
            </a:r>
            <a:r>
              <a:rPr lang="en-US" sz="1000" dirty="0">
                <a:solidFill>
                  <a:prstClr val="black"/>
                </a:solidFill>
                <a:latin typeface="Lucida Console" panose="020B0609040504020204" pitchFamily="49" charset="0"/>
              </a:rPr>
              <a:t> </a:t>
            </a:r>
            <a:r>
              <a:rPr lang="en-US" sz="1000" dirty="0" err="1">
                <a:solidFill>
                  <a:srgbClr val="8A2BE2"/>
                </a:solidFill>
                <a:latin typeface="Lucida Console" panose="020B0609040504020204" pitchFamily="49" charset="0"/>
              </a:rPr>
              <a:t>Saturday</a:t>
            </a:r>
            <a:r>
              <a:rPr lang="en-US" sz="1000" dirty="0" err="1">
                <a:solidFill>
                  <a:srgbClr val="A9A9A9"/>
                </a:solidFill>
                <a:latin typeface="Lucida Console" panose="020B0609040504020204" pitchFamily="49" charset="0"/>
              </a:rPr>
              <a:t>,</a:t>
            </a:r>
            <a:r>
              <a:rPr lang="en-US" sz="1000" dirty="0" err="1">
                <a:solidFill>
                  <a:srgbClr val="8A2BE2"/>
                </a:solidFill>
                <a:latin typeface="Lucida Console" panose="020B0609040504020204" pitchFamily="49" charset="0"/>
              </a:rPr>
              <a:t>Sunday</a:t>
            </a:r>
            <a:r>
              <a:rPr lang="en-US" sz="1000" dirty="0">
                <a:solidFill>
                  <a:prstClr val="black"/>
                </a:solidFill>
                <a:latin typeface="Lucida Console" panose="020B0609040504020204" pitchFamily="49" charset="0"/>
              </a:rPr>
              <a:t> </a:t>
            </a:r>
            <a:r>
              <a:rPr lang="en-US" sz="1000" dirty="0">
                <a:solidFill>
                  <a:srgbClr val="000080"/>
                </a:solidFill>
                <a:latin typeface="Lucida Console" panose="020B0609040504020204" pitchFamily="49" charset="0"/>
              </a:rPr>
              <a:t>-Start</a:t>
            </a:r>
            <a:r>
              <a:rPr lang="en-US" sz="1000" dirty="0">
                <a:solidFill>
                  <a:prstClr val="black"/>
                </a:solidFill>
                <a:latin typeface="Lucida Console" panose="020B0609040504020204" pitchFamily="49" charset="0"/>
              </a:rPr>
              <a:t> </a:t>
            </a:r>
            <a:r>
              <a:rPr lang="en-US" sz="1000" dirty="0">
                <a:solidFill>
                  <a:srgbClr val="8A2BE2"/>
                </a:solidFill>
                <a:latin typeface="Lucida Console" panose="020B0609040504020204" pitchFamily="49" charset="0"/>
              </a:rPr>
              <a:t>10:00</a:t>
            </a:r>
            <a:r>
              <a:rPr lang="en-US" sz="1000" dirty="0">
                <a:solidFill>
                  <a:prstClr val="black"/>
                </a:solidFill>
                <a:latin typeface="Lucida Console" panose="020B0609040504020204" pitchFamily="49" charset="0"/>
              </a:rPr>
              <a:t> </a:t>
            </a:r>
            <a:r>
              <a:rPr lang="en-US" sz="1000" dirty="0">
                <a:solidFill>
                  <a:srgbClr val="000080"/>
                </a:solidFill>
                <a:latin typeface="Lucida Console" panose="020B0609040504020204" pitchFamily="49" charset="0"/>
              </a:rPr>
              <a:t>-</a:t>
            </a:r>
            <a:r>
              <a:rPr lang="en-US" sz="1000" dirty="0" err="1">
                <a:solidFill>
                  <a:srgbClr val="000080"/>
                </a:solidFill>
                <a:latin typeface="Lucida Console" panose="020B0609040504020204" pitchFamily="49" charset="0"/>
              </a:rPr>
              <a:t>DurationHours</a:t>
            </a:r>
            <a:r>
              <a:rPr lang="en-US" sz="1000" dirty="0">
                <a:solidFill>
                  <a:prstClr val="black"/>
                </a:solidFill>
                <a:latin typeface="Lucida Console" panose="020B0609040504020204" pitchFamily="49" charset="0"/>
              </a:rPr>
              <a:t> </a:t>
            </a:r>
            <a:r>
              <a:rPr lang="en-US" sz="1000" dirty="0">
                <a:solidFill>
                  <a:srgbClr val="800080"/>
                </a:solidFill>
                <a:latin typeface="Lucida Console" panose="020B0609040504020204" pitchFamily="49" charset="0"/>
              </a:rPr>
              <a:t>8</a:t>
            </a:r>
            <a:endParaRPr lang="en-US" sz="1000" dirty="0">
              <a:solidFill>
                <a:prstClr val="black"/>
              </a:solidFill>
              <a:latin typeface="Lucida Console" panose="020B0609040504020204" pitchFamily="49" charset="0"/>
            </a:endParaRPr>
          </a:p>
          <a:p>
            <a:r>
              <a:rPr lang="en-US" sz="1000" dirty="0">
                <a:solidFill>
                  <a:srgbClr val="0000FF"/>
                </a:solidFill>
                <a:latin typeface="Lucida Console" panose="020B0609040504020204" pitchFamily="49" charset="0"/>
              </a:rPr>
              <a:t>Get-</a:t>
            </a:r>
            <a:r>
              <a:rPr lang="en-US" sz="1000" dirty="0" err="1">
                <a:solidFill>
                  <a:srgbClr val="0000FF"/>
                </a:solidFill>
                <a:latin typeface="Lucida Console" panose="020B0609040504020204" pitchFamily="49" charset="0"/>
              </a:rPr>
              <a:t>DedupSchedule</a:t>
            </a:r>
            <a:endParaRPr lang="en-US" sz="1000" dirty="0">
              <a:solidFill>
                <a:prstClr val="black"/>
              </a:solidFill>
              <a:latin typeface="Lucida Console" panose="020B0609040504020204" pitchFamily="49" charset="0"/>
            </a:endParaRPr>
          </a:p>
          <a:p>
            <a:r>
              <a:rPr lang="en-US" sz="1000" dirty="0">
                <a:solidFill>
                  <a:srgbClr val="006400"/>
                </a:solidFill>
                <a:latin typeface="Lucida Console" panose="020B0609040504020204" pitchFamily="49" charset="0"/>
              </a:rPr>
              <a:t># Changes configuration settings for data deduplication schedules.</a:t>
            </a:r>
            <a:endParaRPr lang="en-US" sz="1000" dirty="0">
              <a:solidFill>
                <a:prstClr val="black"/>
              </a:solidFill>
              <a:latin typeface="Lucida Console" panose="020B0609040504020204" pitchFamily="49" charset="0"/>
            </a:endParaRPr>
          </a:p>
          <a:p>
            <a:r>
              <a:rPr lang="en-US" sz="1000" dirty="0">
                <a:solidFill>
                  <a:srgbClr val="0000FF"/>
                </a:solidFill>
                <a:latin typeface="Lucida Console" panose="020B0609040504020204" pitchFamily="49" charset="0"/>
              </a:rPr>
              <a:t>Set-</a:t>
            </a:r>
            <a:r>
              <a:rPr lang="en-US" sz="1000" dirty="0" err="1">
                <a:solidFill>
                  <a:srgbClr val="0000FF"/>
                </a:solidFill>
                <a:latin typeface="Lucida Console" panose="020B0609040504020204" pitchFamily="49" charset="0"/>
              </a:rPr>
              <a:t>DedupSchedule</a:t>
            </a:r>
            <a:r>
              <a:rPr lang="en-US" sz="1000" dirty="0">
                <a:solidFill>
                  <a:prstClr val="black"/>
                </a:solidFill>
                <a:latin typeface="Lucida Console" panose="020B0609040504020204" pitchFamily="49" charset="0"/>
              </a:rPr>
              <a:t> </a:t>
            </a:r>
            <a:r>
              <a:rPr lang="en-US" sz="1000" dirty="0">
                <a:solidFill>
                  <a:srgbClr val="000080"/>
                </a:solidFill>
                <a:latin typeface="Lucida Console" panose="020B0609040504020204" pitchFamily="49" charset="0"/>
              </a:rPr>
              <a:t>-Name</a:t>
            </a:r>
            <a:r>
              <a:rPr lang="en-US" sz="1000" dirty="0">
                <a:solidFill>
                  <a:prstClr val="black"/>
                </a:solidFill>
                <a:latin typeface="Lucida Console" panose="020B0609040504020204" pitchFamily="49" charset="0"/>
              </a:rPr>
              <a:t> </a:t>
            </a:r>
            <a:r>
              <a:rPr lang="en-US" sz="1000" dirty="0" err="1">
                <a:solidFill>
                  <a:srgbClr val="8A2BE2"/>
                </a:solidFill>
                <a:latin typeface="Lucida Console" panose="020B0609040504020204" pitchFamily="49" charset="0"/>
              </a:rPr>
              <a:t>MikeSchedule</a:t>
            </a:r>
            <a:r>
              <a:rPr lang="en-US" sz="1000" dirty="0">
                <a:solidFill>
                  <a:prstClr val="black"/>
                </a:solidFill>
                <a:latin typeface="Lucida Console" panose="020B0609040504020204" pitchFamily="49" charset="0"/>
              </a:rPr>
              <a:t> </a:t>
            </a:r>
            <a:r>
              <a:rPr lang="en-US" sz="1000" dirty="0">
                <a:solidFill>
                  <a:srgbClr val="000080"/>
                </a:solidFill>
                <a:latin typeface="Lucida Console" panose="020B0609040504020204" pitchFamily="49" charset="0"/>
              </a:rPr>
              <a:t>-Days</a:t>
            </a:r>
            <a:r>
              <a:rPr lang="en-US" sz="1000" dirty="0">
                <a:solidFill>
                  <a:prstClr val="black"/>
                </a:solidFill>
                <a:latin typeface="Lucida Console" panose="020B0609040504020204" pitchFamily="49" charset="0"/>
              </a:rPr>
              <a:t> </a:t>
            </a:r>
            <a:r>
              <a:rPr lang="en-US" sz="1000" dirty="0" err="1">
                <a:solidFill>
                  <a:srgbClr val="8A2BE2"/>
                </a:solidFill>
                <a:latin typeface="Lucida Console" panose="020B0609040504020204" pitchFamily="49" charset="0"/>
              </a:rPr>
              <a:t>Saturday</a:t>
            </a:r>
            <a:r>
              <a:rPr lang="en-US" sz="1000" dirty="0" err="1">
                <a:solidFill>
                  <a:srgbClr val="A9A9A9"/>
                </a:solidFill>
                <a:latin typeface="Lucida Console" panose="020B0609040504020204" pitchFamily="49" charset="0"/>
              </a:rPr>
              <a:t>,</a:t>
            </a:r>
            <a:r>
              <a:rPr lang="en-US" sz="1000" dirty="0" err="1">
                <a:solidFill>
                  <a:srgbClr val="8A2BE2"/>
                </a:solidFill>
                <a:latin typeface="Lucida Console" panose="020B0609040504020204" pitchFamily="49" charset="0"/>
              </a:rPr>
              <a:t>Sunday</a:t>
            </a:r>
            <a:r>
              <a:rPr lang="en-US" sz="1000" dirty="0" err="1">
                <a:solidFill>
                  <a:srgbClr val="A9A9A9"/>
                </a:solidFill>
                <a:latin typeface="Lucida Console" panose="020B0609040504020204" pitchFamily="49" charset="0"/>
              </a:rPr>
              <a:t>,</a:t>
            </a:r>
            <a:r>
              <a:rPr lang="en-US" sz="1000" dirty="0" err="1">
                <a:solidFill>
                  <a:srgbClr val="8A2BE2"/>
                </a:solidFill>
                <a:latin typeface="Lucida Console" panose="020B0609040504020204" pitchFamily="49" charset="0"/>
              </a:rPr>
              <a:t>Monday</a:t>
            </a:r>
            <a:endParaRPr lang="en-US" sz="1000" dirty="0">
              <a:solidFill>
                <a:prstClr val="black"/>
              </a:solidFill>
              <a:latin typeface="Lucida Console" panose="020B0609040504020204" pitchFamily="49" charset="0"/>
            </a:endParaRPr>
          </a:p>
          <a:p>
            <a:r>
              <a:rPr lang="en-US" sz="1000" dirty="0">
                <a:solidFill>
                  <a:srgbClr val="0000FF"/>
                </a:solidFill>
                <a:latin typeface="Lucida Console" panose="020B0609040504020204" pitchFamily="49" charset="0"/>
              </a:rPr>
              <a:t>Get-</a:t>
            </a:r>
            <a:r>
              <a:rPr lang="en-US" sz="1000" dirty="0" err="1">
                <a:solidFill>
                  <a:srgbClr val="0000FF"/>
                </a:solidFill>
                <a:latin typeface="Lucida Console" panose="020B0609040504020204" pitchFamily="49" charset="0"/>
              </a:rPr>
              <a:t>DedupSchedule</a:t>
            </a:r>
            <a:endParaRPr lang="en-US" sz="1000" dirty="0">
              <a:solidFill>
                <a:prstClr val="black"/>
              </a:solidFill>
              <a:latin typeface="Lucida Console" panose="020B0609040504020204" pitchFamily="49" charset="0"/>
            </a:endParaRPr>
          </a:p>
          <a:p>
            <a:r>
              <a:rPr lang="en-US" sz="1000" dirty="0">
                <a:solidFill>
                  <a:prstClr val="black"/>
                </a:solidFill>
                <a:latin typeface="Lucida Console" panose="020B0609040504020204" pitchFamily="49" charset="0"/>
              </a:rPr>
              <a:t> </a:t>
            </a:r>
          </a:p>
          <a:p>
            <a:endParaRPr lang="en-US" sz="1000" dirty="0"/>
          </a:p>
        </p:txBody>
      </p:sp>
    </p:spTree>
    <p:extLst>
      <p:ext uri="{BB962C8B-B14F-4D97-AF65-F5344CB8AC3E}">
        <p14:creationId xmlns:p14="http://schemas.microsoft.com/office/powerpoint/2010/main" val="2789804220"/>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PowerShell is your friend</a:t>
            </a:r>
          </a:p>
        </p:txBody>
      </p:sp>
      <p:sp>
        <p:nvSpPr>
          <p:cNvPr id="3" name="Text Placeholder 2"/>
          <p:cNvSpPr>
            <a:spLocks noGrp="1"/>
          </p:cNvSpPr>
          <p:nvPr>
            <p:ph type="body" sz="quarter" idx="10"/>
          </p:nvPr>
        </p:nvSpPr>
        <p:spPr>
          <a:xfrm>
            <a:off x="389436" y="771550"/>
            <a:ext cx="8363938" cy="3718148"/>
          </a:xfrm>
        </p:spPr>
        <p:txBody>
          <a:bodyPr/>
          <a:lstStyle/>
          <a:p>
            <a:r>
              <a:rPr lang="en-US" sz="1000" dirty="0">
                <a:solidFill>
                  <a:srgbClr val="006400"/>
                </a:solidFill>
                <a:latin typeface="Lucida Console" panose="020B0609040504020204" pitchFamily="49" charset="0"/>
              </a:rPr>
              <a:t># Deletes a deduplication schedule.</a:t>
            </a:r>
            <a:endParaRPr lang="en-US" sz="1000" dirty="0">
              <a:solidFill>
                <a:prstClr val="black"/>
              </a:solidFill>
              <a:latin typeface="Lucida Console" panose="020B0609040504020204" pitchFamily="49" charset="0"/>
            </a:endParaRPr>
          </a:p>
          <a:p>
            <a:r>
              <a:rPr lang="en-US" sz="1000" dirty="0">
                <a:solidFill>
                  <a:srgbClr val="0000FF"/>
                </a:solidFill>
                <a:latin typeface="Lucida Console" panose="020B0609040504020204" pitchFamily="49" charset="0"/>
              </a:rPr>
              <a:t>Remove-</a:t>
            </a:r>
            <a:r>
              <a:rPr lang="en-US" sz="1000" dirty="0" err="1">
                <a:solidFill>
                  <a:srgbClr val="0000FF"/>
                </a:solidFill>
                <a:latin typeface="Lucida Console" panose="020B0609040504020204" pitchFamily="49" charset="0"/>
              </a:rPr>
              <a:t>DedupSchedule</a:t>
            </a:r>
            <a:r>
              <a:rPr lang="en-US" sz="1000" dirty="0">
                <a:solidFill>
                  <a:prstClr val="black"/>
                </a:solidFill>
                <a:latin typeface="Lucida Console" panose="020B0609040504020204" pitchFamily="49" charset="0"/>
              </a:rPr>
              <a:t> </a:t>
            </a:r>
            <a:r>
              <a:rPr lang="en-US" sz="1000" dirty="0">
                <a:solidFill>
                  <a:srgbClr val="000080"/>
                </a:solidFill>
                <a:latin typeface="Lucida Console" panose="020B0609040504020204" pitchFamily="49" charset="0"/>
              </a:rPr>
              <a:t>-Name</a:t>
            </a:r>
            <a:r>
              <a:rPr lang="en-US" sz="1000" dirty="0">
                <a:solidFill>
                  <a:prstClr val="black"/>
                </a:solidFill>
                <a:latin typeface="Lucida Console" panose="020B0609040504020204" pitchFamily="49" charset="0"/>
              </a:rPr>
              <a:t> </a:t>
            </a:r>
            <a:r>
              <a:rPr lang="en-US" sz="1000" dirty="0" err="1">
                <a:solidFill>
                  <a:srgbClr val="8A2BE2"/>
                </a:solidFill>
                <a:latin typeface="Lucida Console" panose="020B0609040504020204" pitchFamily="49" charset="0"/>
              </a:rPr>
              <a:t>MikeSchedule</a:t>
            </a:r>
            <a:endParaRPr lang="en-US" sz="1000" dirty="0">
              <a:solidFill>
                <a:prstClr val="black"/>
              </a:solidFill>
              <a:latin typeface="Lucida Console" panose="020B0609040504020204" pitchFamily="49" charset="0"/>
            </a:endParaRPr>
          </a:p>
          <a:p>
            <a:r>
              <a:rPr lang="en-US" sz="1000" dirty="0">
                <a:solidFill>
                  <a:srgbClr val="0000FF"/>
                </a:solidFill>
                <a:latin typeface="Lucida Console" panose="020B0609040504020204" pitchFamily="49" charset="0"/>
              </a:rPr>
              <a:t>Get-</a:t>
            </a:r>
            <a:r>
              <a:rPr lang="en-US" sz="1000" dirty="0" err="1">
                <a:solidFill>
                  <a:srgbClr val="0000FF"/>
                </a:solidFill>
                <a:latin typeface="Lucida Console" panose="020B0609040504020204" pitchFamily="49" charset="0"/>
              </a:rPr>
              <a:t>DedupSchedule</a:t>
            </a:r>
            <a:endParaRPr lang="en-US" sz="1000" dirty="0">
              <a:solidFill>
                <a:prstClr val="black"/>
              </a:solidFill>
              <a:latin typeface="Lucida Console" panose="020B0609040504020204" pitchFamily="49" charset="0"/>
            </a:endParaRPr>
          </a:p>
          <a:p>
            <a:r>
              <a:rPr lang="en-US" sz="1000" dirty="0">
                <a:solidFill>
                  <a:srgbClr val="006400"/>
                </a:solidFill>
                <a:latin typeface="Lucida Console" panose="020B0609040504020204" pitchFamily="49" charset="0"/>
              </a:rPr>
              <a:t># Changes data deduplication settings on one or more volumes.</a:t>
            </a:r>
            <a:endParaRPr lang="en-US" sz="1000" dirty="0">
              <a:solidFill>
                <a:prstClr val="black"/>
              </a:solidFill>
              <a:latin typeface="Lucida Console" panose="020B0609040504020204" pitchFamily="49" charset="0"/>
            </a:endParaRPr>
          </a:p>
          <a:p>
            <a:r>
              <a:rPr lang="en-US" sz="1000" dirty="0">
                <a:solidFill>
                  <a:srgbClr val="0000FF"/>
                </a:solidFill>
                <a:latin typeface="Lucida Console" panose="020B0609040504020204" pitchFamily="49" charset="0"/>
              </a:rPr>
              <a:t>Set-</a:t>
            </a:r>
            <a:r>
              <a:rPr lang="en-US" sz="1000" dirty="0" err="1">
                <a:solidFill>
                  <a:srgbClr val="0000FF"/>
                </a:solidFill>
                <a:latin typeface="Lucida Console" panose="020B0609040504020204" pitchFamily="49" charset="0"/>
              </a:rPr>
              <a:t>DedupVolume</a:t>
            </a:r>
            <a:r>
              <a:rPr lang="en-US" sz="1000" dirty="0">
                <a:solidFill>
                  <a:prstClr val="black"/>
                </a:solidFill>
                <a:latin typeface="Lucida Console" panose="020B0609040504020204" pitchFamily="49" charset="0"/>
              </a:rPr>
              <a:t> </a:t>
            </a:r>
            <a:r>
              <a:rPr lang="en-US" sz="1000" dirty="0">
                <a:solidFill>
                  <a:srgbClr val="000080"/>
                </a:solidFill>
                <a:latin typeface="Lucida Console" panose="020B0609040504020204" pitchFamily="49" charset="0"/>
              </a:rPr>
              <a:t>-Volume</a:t>
            </a:r>
            <a:r>
              <a:rPr lang="en-US" sz="1000" dirty="0">
                <a:solidFill>
                  <a:prstClr val="black"/>
                </a:solidFill>
                <a:latin typeface="Lucida Console" panose="020B0609040504020204" pitchFamily="49" charset="0"/>
              </a:rPr>
              <a:t> </a:t>
            </a:r>
            <a:r>
              <a:rPr lang="en-US" sz="1000" dirty="0">
                <a:solidFill>
                  <a:srgbClr val="8A2BE2"/>
                </a:solidFill>
                <a:latin typeface="Lucida Console" panose="020B0609040504020204" pitchFamily="49" charset="0"/>
              </a:rPr>
              <a:t>G:</a:t>
            </a:r>
            <a:r>
              <a:rPr lang="en-US" sz="1000" dirty="0">
                <a:solidFill>
                  <a:prstClr val="black"/>
                </a:solidFill>
                <a:latin typeface="Lucida Console" panose="020B0609040504020204" pitchFamily="49" charset="0"/>
              </a:rPr>
              <a:t> </a:t>
            </a:r>
            <a:r>
              <a:rPr lang="en-US" sz="1000" dirty="0">
                <a:solidFill>
                  <a:srgbClr val="000080"/>
                </a:solidFill>
                <a:latin typeface="Lucida Console" panose="020B0609040504020204" pitchFamily="49" charset="0"/>
              </a:rPr>
              <a:t>-</a:t>
            </a:r>
            <a:r>
              <a:rPr lang="en-US" sz="1000" dirty="0" err="1">
                <a:solidFill>
                  <a:srgbClr val="000080"/>
                </a:solidFill>
                <a:latin typeface="Lucida Console" panose="020B0609040504020204" pitchFamily="49" charset="0"/>
              </a:rPr>
              <a:t>ExcludeFolder</a:t>
            </a:r>
            <a:r>
              <a:rPr lang="en-US" sz="1000" dirty="0">
                <a:solidFill>
                  <a:prstClr val="black"/>
                </a:solidFill>
                <a:latin typeface="Lucida Console" panose="020B0609040504020204" pitchFamily="49" charset="0"/>
              </a:rPr>
              <a:t> </a:t>
            </a:r>
            <a:r>
              <a:rPr lang="en-US" sz="1000" dirty="0">
                <a:solidFill>
                  <a:srgbClr val="8A2BE2"/>
                </a:solidFill>
                <a:latin typeface="Lucida Console" panose="020B0609040504020204" pitchFamily="49" charset="0"/>
              </a:rPr>
              <a:t>G:\Backups</a:t>
            </a:r>
            <a:endParaRPr lang="en-US" sz="1000" dirty="0">
              <a:solidFill>
                <a:prstClr val="black"/>
              </a:solidFill>
              <a:latin typeface="Lucida Console" panose="020B0609040504020204" pitchFamily="49" charset="0"/>
            </a:endParaRPr>
          </a:p>
          <a:p>
            <a:r>
              <a:rPr lang="en-US" sz="1000" dirty="0">
                <a:solidFill>
                  <a:srgbClr val="006400"/>
                </a:solidFill>
                <a:latin typeface="Lucida Console" panose="020B0609040504020204" pitchFamily="49" charset="0"/>
              </a:rPr>
              <a:t># Starts a data deduplication job.</a:t>
            </a:r>
            <a:endParaRPr lang="en-US" sz="1000" dirty="0">
              <a:solidFill>
                <a:prstClr val="black"/>
              </a:solidFill>
              <a:latin typeface="Lucida Console" panose="020B0609040504020204" pitchFamily="49" charset="0"/>
            </a:endParaRPr>
          </a:p>
          <a:p>
            <a:r>
              <a:rPr lang="en-US" sz="1000" dirty="0">
                <a:solidFill>
                  <a:srgbClr val="0000FF"/>
                </a:solidFill>
                <a:latin typeface="Lucida Console" panose="020B0609040504020204" pitchFamily="49" charset="0"/>
              </a:rPr>
              <a:t>Start-</a:t>
            </a:r>
            <a:r>
              <a:rPr lang="en-US" sz="1000" dirty="0" err="1">
                <a:solidFill>
                  <a:srgbClr val="0000FF"/>
                </a:solidFill>
                <a:latin typeface="Lucida Console" panose="020B0609040504020204" pitchFamily="49" charset="0"/>
              </a:rPr>
              <a:t>DedupJob</a:t>
            </a:r>
            <a:r>
              <a:rPr lang="en-US" sz="1000" dirty="0">
                <a:solidFill>
                  <a:prstClr val="black"/>
                </a:solidFill>
                <a:latin typeface="Lucida Console" panose="020B0609040504020204" pitchFamily="49" charset="0"/>
              </a:rPr>
              <a:t> </a:t>
            </a:r>
            <a:r>
              <a:rPr lang="en-US" sz="1000" dirty="0">
                <a:solidFill>
                  <a:srgbClr val="000080"/>
                </a:solidFill>
                <a:latin typeface="Lucida Console" panose="020B0609040504020204" pitchFamily="49" charset="0"/>
              </a:rPr>
              <a:t>-Volume</a:t>
            </a:r>
            <a:r>
              <a:rPr lang="en-US" sz="1000" dirty="0">
                <a:solidFill>
                  <a:prstClr val="black"/>
                </a:solidFill>
                <a:latin typeface="Lucida Console" panose="020B0609040504020204" pitchFamily="49" charset="0"/>
              </a:rPr>
              <a:t> </a:t>
            </a:r>
            <a:r>
              <a:rPr lang="en-US" sz="1000" dirty="0">
                <a:solidFill>
                  <a:srgbClr val="8B0000"/>
                </a:solidFill>
                <a:latin typeface="Lucida Console" panose="020B0609040504020204" pitchFamily="49" charset="0"/>
              </a:rPr>
              <a:t>"G:"</a:t>
            </a:r>
            <a:r>
              <a:rPr lang="en-US" sz="1000" dirty="0">
                <a:solidFill>
                  <a:prstClr val="black"/>
                </a:solidFill>
                <a:latin typeface="Lucida Console" panose="020B0609040504020204" pitchFamily="49" charset="0"/>
              </a:rPr>
              <a:t> </a:t>
            </a:r>
            <a:r>
              <a:rPr lang="en-US" sz="1000" dirty="0">
                <a:solidFill>
                  <a:srgbClr val="000080"/>
                </a:solidFill>
                <a:latin typeface="Lucida Console" panose="020B0609040504020204" pitchFamily="49" charset="0"/>
              </a:rPr>
              <a:t>-Type</a:t>
            </a:r>
            <a:r>
              <a:rPr lang="en-US" sz="1000" dirty="0">
                <a:solidFill>
                  <a:prstClr val="black"/>
                </a:solidFill>
                <a:latin typeface="Lucida Console" panose="020B0609040504020204" pitchFamily="49" charset="0"/>
              </a:rPr>
              <a:t> </a:t>
            </a:r>
            <a:r>
              <a:rPr lang="en-US" sz="1000" dirty="0">
                <a:solidFill>
                  <a:srgbClr val="8A2BE2"/>
                </a:solidFill>
                <a:latin typeface="Lucida Console" panose="020B0609040504020204" pitchFamily="49" charset="0"/>
              </a:rPr>
              <a:t>Optimization</a:t>
            </a:r>
            <a:r>
              <a:rPr lang="en-US" sz="1000" dirty="0">
                <a:solidFill>
                  <a:prstClr val="black"/>
                </a:solidFill>
                <a:latin typeface="Lucida Console" panose="020B0609040504020204" pitchFamily="49" charset="0"/>
              </a:rPr>
              <a:t> </a:t>
            </a:r>
            <a:r>
              <a:rPr lang="en-US" sz="1000" dirty="0">
                <a:solidFill>
                  <a:srgbClr val="000080"/>
                </a:solidFill>
                <a:latin typeface="Lucida Console" panose="020B0609040504020204" pitchFamily="49" charset="0"/>
              </a:rPr>
              <a:t>–Memory</a:t>
            </a:r>
            <a:r>
              <a:rPr lang="en-US" sz="1000" dirty="0">
                <a:solidFill>
                  <a:prstClr val="black"/>
                </a:solidFill>
                <a:latin typeface="Lucida Console" panose="020B0609040504020204" pitchFamily="49" charset="0"/>
              </a:rPr>
              <a:t> </a:t>
            </a:r>
            <a:r>
              <a:rPr lang="en-US" sz="1000" dirty="0">
                <a:solidFill>
                  <a:srgbClr val="800080"/>
                </a:solidFill>
                <a:latin typeface="Lucida Console" panose="020B0609040504020204" pitchFamily="49" charset="0"/>
              </a:rPr>
              <a:t>5</a:t>
            </a:r>
            <a:endParaRPr lang="en-US" sz="1000" dirty="0">
              <a:solidFill>
                <a:prstClr val="black"/>
              </a:solidFill>
              <a:latin typeface="Lucida Console" panose="020B0609040504020204" pitchFamily="49" charset="0"/>
            </a:endParaRPr>
          </a:p>
          <a:p>
            <a:r>
              <a:rPr lang="en-US" sz="1000" dirty="0">
                <a:solidFill>
                  <a:srgbClr val="006400"/>
                </a:solidFill>
                <a:latin typeface="Lucida Console" panose="020B0609040504020204" pitchFamily="49" charset="0"/>
              </a:rPr>
              <a:t># Cancels one or more specified data deduplication jobs.</a:t>
            </a:r>
            <a:endParaRPr lang="en-US" sz="1000" dirty="0">
              <a:solidFill>
                <a:prstClr val="black"/>
              </a:solidFill>
              <a:latin typeface="Lucida Console" panose="020B0609040504020204" pitchFamily="49" charset="0"/>
            </a:endParaRPr>
          </a:p>
          <a:p>
            <a:r>
              <a:rPr lang="en-US" sz="1000" dirty="0">
                <a:solidFill>
                  <a:srgbClr val="0000FF"/>
                </a:solidFill>
                <a:latin typeface="Lucida Console" panose="020B0609040504020204" pitchFamily="49" charset="0"/>
              </a:rPr>
              <a:t>Stop-</a:t>
            </a:r>
            <a:r>
              <a:rPr lang="en-US" sz="1000" dirty="0" err="1">
                <a:solidFill>
                  <a:srgbClr val="0000FF"/>
                </a:solidFill>
                <a:latin typeface="Lucida Console" panose="020B0609040504020204" pitchFamily="49" charset="0"/>
              </a:rPr>
              <a:t>DedupJob</a:t>
            </a:r>
            <a:r>
              <a:rPr lang="en-US" sz="1000" dirty="0">
                <a:solidFill>
                  <a:prstClr val="black"/>
                </a:solidFill>
                <a:latin typeface="Lucida Console" panose="020B0609040504020204" pitchFamily="49" charset="0"/>
              </a:rPr>
              <a:t> </a:t>
            </a:r>
            <a:r>
              <a:rPr lang="en-US" sz="1000" dirty="0">
                <a:solidFill>
                  <a:srgbClr val="000080"/>
                </a:solidFill>
                <a:latin typeface="Lucida Console" panose="020B0609040504020204" pitchFamily="49" charset="0"/>
              </a:rPr>
              <a:t>-Volume</a:t>
            </a:r>
            <a:r>
              <a:rPr lang="en-US" sz="1000" dirty="0">
                <a:solidFill>
                  <a:prstClr val="black"/>
                </a:solidFill>
                <a:latin typeface="Lucida Console" panose="020B0609040504020204" pitchFamily="49" charset="0"/>
              </a:rPr>
              <a:t> </a:t>
            </a:r>
            <a:r>
              <a:rPr lang="en-US" sz="1000" dirty="0">
                <a:solidFill>
                  <a:srgbClr val="8B0000"/>
                </a:solidFill>
                <a:latin typeface="Lucida Console" panose="020B0609040504020204" pitchFamily="49" charset="0"/>
              </a:rPr>
              <a:t>"G:"</a:t>
            </a:r>
            <a:endParaRPr lang="en-US" sz="1000" dirty="0">
              <a:solidFill>
                <a:prstClr val="black"/>
              </a:solidFill>
              <a:latin typeface="Lucida Console" panose="020B0609040504020204" pitchFamily="49" charset="0"/>
            </a:endParaRPr>
          </a:p>
          <a:p>
            <a:r>
              <a:rPr lang="en-US" sz="1000" dirty="0">
                <a:solidFill>
                  <a:srgbClr val="006400"/>
                </a:solidFill>
                <a:latin typeface="Lucida Console" panose="020B0609040504020204" pitchFamily="49" charset="0"/>
              </a:rPr>
              <a:t># Scans volumes for fresh data deduplication savings</a:t>
            </a:r>
            <a:endParaRPr lang="en-US" sz="1000" dirty="0">
              <a:solidFill>
                <a:prstClr val="black"/>
              </a:solidFill>
              <a:latin typeface="Lucida Console" panose="020B0609040504020204" pitchFamily="49" charset="0"/>
            </a:endParaRPr>
          </a:p>
          <a:p>
            <a:r>
              <a:rPr lang="en-US" sz="1000" dirty="0">
                <a:solidFill>
                  <a:srgbClr val="0000FF"/>
                </a:solidFill>
                <a:latin typeface="Lucida Console" panose="020B0609040504020204" pitchFamily="49" charset="0"/>
              </a:rPr>
              <a:t>Update-</a:t>
            </a:r>
            <a:r>
              <a:rPr lang="en-US" sz="1000" dirty="0" err="1">
                <a:solidFill>
                  <a:srgbClr val="0000FF"/>
                </a:solidFill>
                <a:latin typeface="Lucida Console" panose="020B0609040504020204" pitchFamily="49" charset="0"/>
              </a:rPr>
              <a:t>DedupStatus</a:t>
            </a:r>
            <a:r>
              <a:rPr lang="en-US" sz="1000" dirty="0">
                <a:solidFill>
                  <a:prstClr val="black"/>
                </a:solidFill>
                <a:latin typeface="Lucida Console" panose="020B0609040504020204" pitchFamily="49" charset="0"/>
              </a:rPr>
              <a:t> </a:t>
            </a:r>
            <a:r>
              <a:rPr lang="en-US" sz="1000" dirty="0">
                <a:solidFill>
                  <a:srgbClr val="000080"/>
                </a:solidFill>
                <a:latin typeface="Lucida Console" panose="020B0609040504020204" pitchFamily="49" charset="0"/>
              </a:rPr>
              <a:t>-Volume</a:t>
            </a:r>
            <a:r>
              <a:rPr lang="en-US" sz="1000" dirty="0">
                <a:solidFill>
                  <a:prstClr val="black"/>
                </a:solidFill>
                <a:latin typeface="Lucida Console" panose="020B0609040504020204" pitchFamily="49" charset="0"/>
              </a:rPr>
              <a:t> </a:t>
            </a:r>
            <a:r>
              <a:rPr lang="en-US" sz="1000" dirty="0">
                <a:solidFill>
                  <a:srgbClr val="8A2BE2"/>
                </a:solidFill>
                <a:latin typeface="Lucida Console" panose="020B0609040504020204" pitchFamily="49" charset="0"/>
              </a:rPr>
              <a:t>G:</a:t>
            </a:r>
            <a:endParaRPr lang="en-US" sz="1000" dirty="0">
              <a:solidFill>
                <a:prstClr val="black"/>
              </a:solidFill>
              <a:latin typeface="Lucida Console" panose="020B0609040504020204" pitchFamily="49" charset="0"/>
            </a:endParaRPr>
          </a:p>
          <a:p>
            <a:r>
              <a:rPr lang="en-US" sz="1000" dirty="0">
                <a:solidFill>
                  <a:prstClr val="black"/>
                </a:solidFill>
                <a:latin typeface="Lucida Console" panose="020B0609040504020204" pitchFamily="49" charset="0"/>
              </a:rPr>
              <a:t> </a:t>
            </a:r>
          </a:p>
          <a:p>
            <a:endParaRPr lang="en-US" sz="1000" dirty="0"/>
          </a:p>
        </p:txBody>
      </p:sp>
    </p:spTree>
    <p:extLst>
      <p:ext uri="{BB962C8B-B14F-4D97-AF65-F5344CB8AC3E}">
        <p14:creationId xmlns:p14="http://schemas.microsoft.com/office/powerpoint/2010/main" val="1369970796"/>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0" y="-931962"/>
            <a:ext cx="9144000" cy="6096000"/>
          </a:xfrm>
          <a:prstGeom prst="rect">
            <a:avLst/>
          </a:prstGeom>
        </p:spPr>
      </p:pic>
      <p:sp>
        <p:nvSpPr>
          <p:cNvPr id="2" name="Titolo 1"/>
          <p:cNvSpPr txBox="1">
            <a:spLocks/>
          </p:cNvSpPr>
          <p:nvPr/>
        </p:nvSpPr>
        <p:spPr>
          <a:xfrm>
            <a:off x="251520" y="3939902"/>
            <a:ext cx="8640960" cy="792088"/>
          </a:xfrm>
          <a:prstGeom prst="rect">
            <a:avLst/>
          </a:prstGeom>
          <a:solidFill>
            <a:schemeClr val="accent1">
              <a:lumMod val="75000"/>
              <a:alpha val="75000"/>
            </a:schemeClr>
          </a:solidFill>
        </p:spPr>
        <p:txBody>
          <a:bodyPr/>
          <a:lstStyle>
            <a:lvl1pPr algn="l" defTabSz="686047" rtl="0" eaLnBrk="1" latinLnBrk="0" hangingPunct="1">
              <a:lnSpc>
                <a:spcPct val="90000"/>
              </a:lnSpc>
              <a:spcBef>
                <a:spcPct val="0"/>
              </a:spcBef>
              <a:buNone/>
              <a:defRPr lang="en-US" sz="4400" b="0" kern="1200" cap="none" spc="-100" baseline="0" dirty="0" smtClean="0">
                <a:ln w="3175">
                  <a:noFill/>
                </a:ln>
                <a:solidFill>
                  <a:schemeClr val="tx2"/>
                </a:solidFill>
                <a:effectLst/>
                <a:latin typeface="+mj-lt"/>
                <a:ea typeface="+mn-ea"/>
                <a:cs typeface="Arial" charset="0"/>
              </a:defRPr>
            </a:lvl1pPr>
          </a:lstStyle>
          <a:p>
            <a:r>
              <a:rPr lang="it-IT" sz="4800" dirty="0">
                <a:solidFill>
                  <a:schemeClr val="bg1"/>
                </a:solidFill>
              </a:rPr>
              <a:t>Cost</a:t>
            </a:r>
            <a:endParaRPr lang="it-IT" sz="3200" dirty="0">
              <a:solidFill>
                <a:schemeClr val="bg1"/>
              </a:solidFill>
            </a:endParaRPr>
          </a:p>
        </p:txBody>
      </p:sp>
    </p:spTree>
    <p:extLst>
      <p:ext uri="{BB962C8B-B14F-4D97-AF65-F5344CB8AC3E}">
        <p14:creationId xmlns:p14="http://schemas.microsoft.com/office/powerpoint/2010/main" val="1848861631"/>
      </p:ext>
    </p:extLst>
  </p:cSld>
  <p:clrMapOvr>
    <a:masterClrMapping/>
  </p:clrMapOvr>
  <p:transition>
    <p:fad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sz="quarter" idx="10"/>
          </p:nvPr>
        </p:nvSpPr>
        <p:spPr/>
        <p:txBody>
          <a:bodyPr/>
          <a:lstStyle/>
          <a:p>
            <a:endParaRPr lang="en-US"/>
          </a:p>
        </p:txBody>
      </p:sp>
      <p:pic>
        <p:nvPicPr>
          <p:cNvPr id="4" name="Dedup">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19516" y="100976"/>
            <a:ext cx="8744972" cy="4919046"/>
          </a:xfrm>
          <a:prstGeom prst="rect">
            <a:avLst/>
          </a:prstGeom>
        </p:spPr>
      </p:pic>
    </p:spTree>
    <p:extLst>
      <p:ext uri="{BB962C8B-B14F-4D97-AF65-F5344CB8AC3E}">
        <p14:creationId xmlns:p14="http://schemas.microsoft.com/office/powerpoint/2010/main" val="3308702719"/>
      </p:ext>
    </p:extLst>
  </p:cSld>
  <p:clrMapOvr>
    <a:masterClrMapping/>
  </p:clrMapOvr>
  <p:transition>
    <p:fade/>
  </p:transition>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fullScrn="1">
              <p:cMediaNode vol="80000">
                <p:cTn id="7" fill="hold" display="0">
                  <p:stCondLst>
                    <p:cond delay="indefinite"/>
                  </p:stCondLst>
                </p:cTn>
                <p:tgtEl>
                  <p:spTgt spid="4"/>
                </p:tgtEl>
              </p:cMediaNode>
            </p:video>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Jobs</a:t>
            </a:r>
          </a:p>
        </p:txBody>
      </p:sp>
      <p:sp>
        <p:nvSpPr>
          <p:cNvPr id="3" name="Text Placeholder 2"/>
          <p:cNvSpPr>
            <a:spLocks noGrp="1"/>
          </p:cNvSpPr>
          <p:nvPr>
            <p:ph type="body" sz="quarter" idx="10"/>
          </p:nvPr>
        </p:nvSpPr>
        <p:spPr/>
        <p:txBody>
          <a:bodyPr/>
          <a:lstStyle/>
          <a:p>
            <a:endParaRPr lang="en-US"/>
          </a:p>
        </p:txBody>
      </p:sp>
      <p:graphicFrame>
        <p:nvGraphicFramePr>
          <p:cNvPr id="4" name="Table 3"/>
          <p:cNvGraphicFramePr>
            <a:graphicFrameLocks noGrp="1"/>
          </p:cNvGraphicFramePr>
          <p:nvPr>
            <p:extLst/>
          </p:nvPr>
        </p:nvGraphicFramePr>
        <p:xfrm>
          <a:off x="179513" y="861835"/>
          <a:ext cx="8712966" cy="3571240"/>
        </p:xfrm>
        <a:graphic>
          <a:graphicData uri="http://schemas.openxmlformats.org/drawingml/2006/table">
            <a:tbl>
              <a:tblPr firstRow="1" bandRow="1">
                <a:tableStyleId>{5C22544A-7EE6-4342-B048-85BDC9FD1C3A}</a:tableStyleId>
              </a:tblPr>
              <a:tblGrid>
                <a:gridCol w="1944215">
                  <a:extLst>
                    <a:ext uri="{9D8B030D-6E8A-4147-A177-3AD203B41FA5}">
                      <a16:colId xmlns:a16="http://schemas.microsoft.com/office/drawing/2014/main" val="3185351709"/>
                    </a:ext>
                  </a:extLst>
                </a:gridCol>
                <a:gridCol w="4680520">
                  <a:extLst>
                    <a:ext uri="{9D8B030D-6E8A-4147-A177-3AD203B41FA5}">
                      <a16:colId xmlns:a16="http://schemas.microsoft.com/office/drawing/2014/main" val="1747488864"/>
                    </a:ext>
                  </a:extLst>
                </a:gridCol>
                <a:gridCol w="2088231">
                  <a:extLst>
                    <a:ext uri="{9D8B030D-6E8A-4147-A177-3AD203B41FA5}">
                      <a16:colId xmlns:a16="http://schemas.microsoft.com/office/drawing/2014/main" val="170688455"/>
                    </a:ext>
                  </a:extLst>
                </a:gridCol>
              </a:tblGrid>
              <a:tr h="370840">
                <a:tc>
                  <a:txBody>
                    <a:bodyPr/>
                    <a:lstStyle/>
                    <a:p>
                      <a:r>
                        <a:rPr lang="en-US" dirty="0"/>
                        <a:t>Name</a:t>
                      </a:r>
                    </a:p>
                  </a:txBody>
                  <a:tcPr/>
                </a:tc>
                <a:tc>
                  <a:txBody>
                    <a:bodyPr/>
                    <a:lstStyle/>
                    <a:p>
                      <a:r>
                        <a:rPr lang="en-US" dirty="0"/>
                        <a:t>Description</a:t>
                      </a:r>
                    </a:p>
                  </a:txBody>
                  <a:tcPr/>
                </a:tc>
                <a:tc>
                  <a:txBody>
                    <a:bodyPr/>
                    <a:lstStyle/>
                    <a:p>
                      <a:r>
                        <a:rPr lang="en-US" dirty="0"/>
                        <a:t>Schedule</a:t>
                      </a:r>
                    </a:p>
                  </a:txBody>
                  <a:tcPr/>
                </a:tc>
                <a:extLst>
                  <a:ext uri="{0D108BD9-81ED-4DB2-BD59-A6C34878D82A}">
                    <a16:rowId xmlns:a16="http://schemas.microsoft.com/office/drawing/2014/main" val="605564703"/>
                  </a:ext>
                </a:extLst>
              </a:tr>
              <a:tr h="370840">
                <a:tc>
                  <a:txBody>
                    <a:bodyPr/>
                    <a:lstStyle/>
                    <a:p>
                      <a:r>
                        <a:rPr lang="en-US" dirty="0"/>
                        <a:t>Optimization</a:t>
                      </a:r>
                    </a:p>
                  </a:txBody>
                  <a:tcPr/>
                </a:tc>
                <a:tc>
                  <a:txBody>
                    <a:bodyPr/>
                    <a:lstStyle/>
                    <a:p>
                      <a:r>
                        <a:rPr lang="en-US" dirty="0"/>
                        <a:t>The Optimization job </a:t>
                      </a:r>
                      <a:r>
                        <a:rPr lang="en-US" dirty="0" err="1"/>
                        <a:t>deduplicates</a:t>
                      </a:r>
                      <a:r>
                        <a:rPr lang="en-US" dirty="0"/>
                        <a:t> by chunking data on a volume per the volume policy settings, (optionally) compressing those chunks, and storing chunks uniquely in the chunk store.</a:t>
                      </a:r>
                    </a:p>
                  </a:txBody>
                  <a:tcPr/>
                </a:tc>
                <a:tc>
                  <a:txBody>
                    <a:bodyPr/>
                    <a:lstStyle/>
                    <a:p>
                      <a:r>
                        <a:rPr lang="en-US" dirty="0"/>
                        <a:t>Once every hour</a:t>
                      </a:r>
                    </a:p>
                  </a:txBody>
                  <a:tcPr/>
                </a:tc>
                <a:extLst>
                  <a:ext uri="{0D108BD9-81ED-4DB2-BD59-A6C34878D82A}">
                    <a16:rowId xmlns:a16="http://schemas.microsoft.com/office/drawing/2014/main" val="2733175507"/>
                  </a:ext>
                </a:extLst>
              </a:tr>
              <a:tr h="370840">
                <a:tc>
                  <a:txBody>
                    <a:bodyPr/>
                    <a:lstStyle/>
                    <a:p>
                      <a:r>
                        <a:rPr lang="en-US" dirty="0" err="1"/>
                        <a:t>Unoptimization</a:t>
                      </a:r>
                      <a:endParaRPr lang="en-US" dirty="0"/>
                    </a:p>
                  </a:txBody>
                  <a:tcPr/>
                </a:tc>
                <a:tc>
                  <a:txBody>
                    <a:bodyPr/>
                    <a:lstStyle/>
                    <a:p>
                      <a:r>
                        <a:rPr lang="en-US" dirty="0"/>
                        <a:t>The </a:t>
                      </a:r>
                      <a:r>
                        <a:rPr lang="en-US" dirty="0" err="1"/>
                        <a:t>Unoptimization</a:t>
                      </a:r>
                      <a:r>
                        <a:rPr lang="en-US" dirty="0"/>
                        <a:t> job, which is a special job that should only be run manually, undoes the optimization done by deduplication and disables Data Deduplication for that volume.</a:t>
                      </a:r>
                    </a:p>
                  </a:txBody>
                  <a:tcPr/>
                </a:tc>
                <a:tc>
                  <a:txBody>
                    <a:bodyPr/>
                    <a:lstStyle/>
                    <a:p>
                      <a:r>
                        <a:rPr lang="en-US" dirty="0"/>
                        <a:t>On-demand</a:t>
                      </a:r>
                    </a:p>
                  </a:txBody>
                  <a:tcPr/>
                </a:tc>
                <a:extLst>
                  <a:ext uri="{0D108BD9-81ED-4DB2-BD59-A6C34878D82A}">
                    <a16:rowId xmlns:a16="http://schemas.microsoft.com/office/drawing/2014/main" val="2875601217"/>
                  </a:ext>
                </a:extLst>
              </a:tr>
            </a:tbl>
          </a:graphicData>
        </a:graphic>
      </p:graphicFrame>
    </p:spTree>
    <p:extLst>
      <p:ext uri="{BB962C8B-B14F-4D97-AF65-F5344CB8AC3E}">
        <p14:creationId xmlns:p14="http://schemas.microsoft.com/office/powerpoint/2010/main" val="3266017074"/>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Jobs</a:t>
            </a:r>
          </a:p>
        </p:txBody>
      </p:sp>
      <p:sp>
        <p:nvSpPr>
          <p:cNvPr id="3" name="Text Placeholder 2"/>
          <p:cNvSpPr>
            <a:spLocks noGrp="1"/>
          </p:cNvSpPr>
          <p:nvPr>
            <p:ph type="body" sz="quarter" idx="10"/>
          </p:nvPr>
        </p:nvSpPr>
        <p:spPr/>
        <p:txBody>
          <a:bodyPr/>
          <a:lstStyle/>
          <a:p>
            <a:endParaRPr lang="en-US"/>
          </a:p>
        </p:txBody>
      </p:sp>
      <p:graphicFrame>
        <p:nvGraphicFramePr>
          <p:cNvPr id="4" name="Table 3"/>
          <p:cNvGraphicFramePr>
            <a:graphicFrameLocks noGrp="1"/>
          </p:cNvGraphicFramePr>
          <p:nvPr>
            <p:extLst/>
          </p:nvPr>
        </p:nvGraphicFramePr>
        <p:xfrm>
          <a:off x="179513" y="861835"/>
          <a:ext cx="8712966" cy="4119880"/>
        </p:xfrm>
        <a:graphic>
          <a:graphicData uri="http://schemas.openxmlformats.org/drawingml/2006/table">
            <a:tbl>
              <a:tblPr firstRow="1" bandRow="1">
                <a:tableStyleId>{5C22544A-7EE6-4342-B048-85BDC9FD1C3A}</a:tableStyleId>
              </a:tblPr>
              <a:tblGrid>
                <a:gridCol w="1944215">
                  <a:extLst>
                    <a:ext uri="{9D8B030D-6E8A-4147-A177-3AD203B41FA5}">
                      <a16:colId xmlns:a16="http://schemas.microsoft.com/office/drawing/2014/main" val="3185351709"/>
                    </a:ext>
                  </a:extLst>
                </a:gridCol>
                <a:gridCol w="4680520">
                  <a:extLst>
                    <a:ext uri="{9D8B030D-6E8A-4147-A177-3AD203B41FA5}">
                      <a16:colId xmlns:a16="http://schemas.microsoft.com/office/drawing/2014/main" val="1747488864"/>
                    </a:ext>
                  </a:extLst>
                </a:gridCol>
                <a:gridCol w="2088231">
                  <a:extLst>
                    <a:ext uri="{9D8B030D-6E8A-4147-A177-3AD203B41FA5}">
                      <a16:colId xmlns:a16="http://schemas.microsoft.com/office/drawing/2014/main" val="170688455"/>
                    </a:ext>
                  </a:extLst>
                </a:gridCol>
              </a:tblGrid>
              <a:tr h="370840">
                <a:tc>
                  <a:txBody>
                    <a:bodyPr/>
                    <a:lstStyle/>
                    <a:p>
                      <a:r>
                        <a:rPr lang="en-US" dirty="0"/>
                        <a:t>Name</a:t>
                      </a:r>
                    </a:p>
                  </a:txBody>
                  <a:tcPr/>
                </a:tc>
                <a:tc>
                  <a:txBody>
                    <a:bodyPr/>
                    <a:lstStyle/>
                    <a:p>
                      <a:r>
                        <a:rPr lang="en-US" dirty="0"/>
                        <a:t>Description</a:t>
                      </a:r>
                    </a:p>
                  </a:txBody>
                  <a:tcPr/>
                </a:tc>
                <a:tc>
                  <a:txBody>
                    <a:bodyPr/>
                    <a:lstStyle/>
                    <a:p>
                      <a:r>
                        <a:rPr lang="en-US" dirty="0"/>
                        <a:t>Schedule</a:t>
                      </a:r>
                    </a:p>
                  </a:txBody>
                  <a:tcPr/>
                </a:tc>
                <a:extLst>
                  <a:ext uri="{0D108BD9-81ED-4DB2-BD59-A6C34878D82A}">
                    <a16:rowId xmlns:a16="http://schemas.microsoft.com/office/drawing/2014/main" val="605564703"/>
                  </a:ext>
                </a:extLst>
              </a:tr>
              <a:tr h="370840">
                <a:tc>
                  <a:txBody>
                    <a:bodyPr/>
                    <a:lstStyle/>
                    <a:p>
                      <a:r>
                        <a:rPr lang="en-US" dirty="0"/>
                        <a:t>Garbage Collection</a:t>
                      </a:r>
                    </a:p>
                  </a:txBody>
                  <a:tcPr/>
                </a:tc>
                <a:tc>
                  <a:txBody>
                    <a:bodyPr/>
                    <a:lstStyle/>
                    <a:p>
                      <a:r>
                        <a:rPr lang="en-US" dirty="0"/>
                        <a:t>The Garbage Collection job reclaims disk space by removing unnecessary chunks that are no longer being referenced by files that have been recently modified or deleted.</a:t>
                      </a:r>
                    </a:p>
                  </a:txBody>
                  <a:tcPr/>
                </a:tc>
                <a:tc>
                  <a:txBody>
                    <a:bodyPr/>
                    <a:lstStyle/>
                    <a:p>
                      <a:r>
                        <a:rPr lang="en-US" dirty="0"/>
                        <a:t>Every Saturday at 2:35 AM</a:t>
                      </a:r>
                    </a:p>
                  </a:txBody>
                  <a:tcPr/>
                </a:tc>
                <a:extLst>
                  <a:ext uri="{0D108BD9-81ED-4DB2-BD59-A6C34878D82A}">
                    <a16:rowId xmlns:a16="http://schemas.microsoft.com/office/drawing/2014/main" val="2733175507"/>
                  </a:ext>
                </a:extLst>
              </a:tr>
              <a:tr h="370840">
                <a:tc>
                  <a:txBody>
                    <a:bodyPr/>
                    <a:lstStyle/>
                    <a:p>
                      <a:r>
                        <a:rPr lang="en-US" dirty="0"/>
                        <a:t>Integrity Scrubbing</a:t>
                      </a:r>
                    </a:p>
                  </a:txBody>
                  <a:tcPr/>
                </a:tc>
                <a:tc>
                  <a:txBody>
                    <a:bodyPr/>
                    <a:lstStyle/>
                    <a:p>
                      <a:r>
                        <a:rPr lang="en-US" dirty="0"/>
                        <a:t>identifies corruption in the chunk store due to disk failures or bad sectors. When possible, DD can automatically use volume features to reconstruct the corrupted data. Additionally, DD keeps backup copies of popular chunks when they are referenced more than 100 times in an area called the hotspot.</a:t>
                      </a:r>
                    </a:p>
                  </a:txBody>
                  <a:tcPr/>
                </a:tc>
                <a:tc>
                  <a:txBody>
                    <a:bodyPr/>
                    <a:lstStyle/>
                    <a:p>
                      <a:r>
                        <a:rPr lang="en-US" dirty="0"/>
                        <a:t>Every Saturday at 3:35 AM</a:t>
                      </a:r>
                    </a:p>
                  </a:txBody>
                  <a:tcPr/>
                </a:tc>
                <a:extLst>
                  <a:ext uri="{0D108BD9-81ED-4DB2-BD59-A6C34878D82A}">
                    <a16:rowId xmlns:a16="http://schemas.microsoft.com/office/drawing/2014/main" val="2875601217"/>
                  </a:ext>
                </a:extLst>
              </a:tr>
            </a:tbl>
          </a:graphicData>
        </a:graphic>
      </p:graphicFrame>
    </p:spTree>
    <p:extLst>
      <p:ext uri="{BB962C8B-B14F-4D97-AF65-F5344CB8AC3E}">
        <p14:creationId xmlns:p14="http://schemas.microsoft.com/office/powerpoint/2010/main" val="3165937632"/>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Available job-wide settings</a:t>
            </a:r>
            <a:endParaRPr lang="en-US" dirty="0"/>
          </a:p>
        </p:txBody>
      </p:sp>
      <p:graphicFrame>
        <p:nvGraphicFramePr>
          <p:cNvPr id="5" name="Table 4"/>
          <p:cNvGraphicFramePr>
            <a:graphicFrameLocks noGrp="1"/>
          </p:cNvGraphicFramePr>
          <p:nvPr>
            <p:extLst/>
          </p:nvPr>
        </p:nvGraphicFramePr>
        <p:xfrm>
          <a:off x="0" y="1059582"/>
          <a:ext cx="9144000" cy="3901440"/>
        </p:xfrm>
        <a:graphic>
          <a:graphicData uri="http://schemas.openxmlformats.org/drawingml/2006/table">
            <a:tbl>
              <a:tblPr firstRow="1" bandRow="1">
                <a:tableStyleId>{5C22544A-7EE6-4342-B048-85BDC9FD1C3A}</a:tableStyleId>
              </a:tblPr>
              <a:tblGrid>
                <a:gridCol w="1259632">
                  <a:extLst>
                    <a:ext uri="{9D8B030D-6E8A-4147-A177-3AD203B41FA5}">
                      <a16:colId xmlns:a16="http://schemas.microsoft.com/office/drawing/2014/main" val="4020770487"/>
                    </a:ext>
                  </a:extLst>
                </a:gridCol>
                <a:gridCol w="2160240">
                  <a:extLst>
                    <a:ext uri="{9D8B030D-6E8A-4147-A177-3AD203B41FA5}">
                      <a16:colId xmlns:a16="http://schemas.microsoft.com/office/drawing/2014/main" val="950171161"/>
                    </a:ext>
                  </a:extLst>
                </a:gridCol>
                <a:gridCol w="2880320">
                  <a:extLst>
                    <a:ext uri="{9D8B030D-6E8A-4147-A177-3AD203B41FA5}">
                      <a16:colId xmlns:a16="http://schemas.microsoft.com/office/drawing/2014/main" val="1434521068"/>
                    </a:ext>
                  </a:extLst>
                </a:gridCol>
                <a:gridCol w="2843808">
                  <a:extLst>
                    <a:ext uri="{9D8B030D-6E8A-4147-A177-3AD203B41FA5}">
                      <a16:colId xmlns:a16="http://schemas.microsoft.com/office/drawing/2014/main" val="2640214696"/>
                    </a:ext>
                  </a:extLst>
                </a:gridCol>
              </a:tblGrid>
              <a:tr h="370840">
                <a:tc>
                  <a:txBody>
                    <a:bodyPr/>
                    <a:lstStyle/>
                    <a:p>
                      <a:r>
                        <a:rPr lang="en-US" sz="1100" dirty="0"/>
                        <a:t>Parameter name</a:t>
                      </a:r>
                    </a:p>
                  </a:txBody>
                  <a:tcPr/>
                </a:tc>
                <a:tc>
                  <a:txBody>
                    <a:bodyPr/>
                    <a:lstStyle/>
                    <a:p>
                      <a:r>
                        <a:rPr lang="en-US" sz="1100" dirty="0"/>
                        <a:t>Definition</a:t>
                      </a:r>
                    </a:p>
                  </a:txBody>
                  <a:tcPr/>
                </a:tc>
                <a:tc>
                  <a:txBody>
                    <a:bodyPr/>
                    <a:lstStyle/>
                    <a:p>
                      <a:pPr marL="0" indent="0">
                        <a:buFont typeface="Arial" panose="020B0604020202020204" pitchFamily="34" charset="0"/>
                        <a:buNone/>
                      </a:pPr>
                      <a:r>
                        <a:rPr lang="en-US" sz="1100" b="1" i="0" kern="1200" dirty="0">
                          <a:solidFill>
                            <a:schemeClr val="lt1"/>
                          </a:solidFill>
                          <a:effectLst/>
                          <a:latin typeface="+mn-lt"/>
                          <a:ea typeface="+mn-ea"/>
                          <a:cs typeface="+mn-cs"/>
                        </a:rPr>
                        <a:t>Accepted values</a:t>
                      </a:r>
                      <a:endParaRPr lang="en-US" sz="1100" dirty="0"/>
                    </a:p>
                  </a:txBody>
                  <a:tcPr/>
                </a:tc>
                <a:tc>
                  <a:txBody>
                    <a:bodyPr/>
                    <a:lstStyle/>
                    <a:p>
                      <a:r>
                        <a:rPr lang="en-US" sz="1100" b="1" i="0" kern="1200" dirty="0">
                          <a:solidFill>
                            <a:schemeClr val="lt1"/>
                          </a:solidFill>
                          <a:effectLst/>
                          <a:latin typeface="+mn-lt"/>
                          <a:ea typeface="+mn-ea"/>
                          <a:cs typeface="+mn-cs"/>
                        </a:rPr>
                        <a:t>Why?</a:t>
                      </a:r>
                      <a:endParaRPr lang="en-US" sz="1100" dirty="0"/>
                    </a:p>
                  </a:txBody>
                  <a:tcPr/>
                </a:tc>
                <a:extLst>
                  <a:ext uri="{0D108BD9-81ED-4DB2-BD59-A6C34878D82A}">
                    <a16:rowId xmlns:a16="http://schemas.microsoft.com/office/drawing/2014/main" val="3032906034"/>
                  </a:ext>
                </a:extLst>
              </a:tr>
              <a:tr h="370840">
                <a:tc>
                  <a:txBody>
                    <a:bodyPr/>
                    <a:lstStyle/>
                    <a:p>
                      <a:r>
                        <a:rPr lang="en-US" sz="1100" dirty="0"/>
                        <a:t>Type</a:t>
                      </a:r>
                    </a:p>
                  </a:txBody>
                  <a:tcPr/>
                </a:tc>
                <a:tc>
                  <a:txBody>
                    <a:bodyPr/>
                    <a:lstStyle/>
                    <a:p>
                      <a:r>
                        <a:rPr lang="en-US" sz="1100" dirty="0"/>
                        <a:t>The type of the job that should be scheduled</a:t>
                      </a:r>
                    </a:p>
                  </a:txBody>
                  <a:tcPr/>
                </a:tc>
                <a:tc>
                  <a:txBody>
                    <a:bodyPr/>
                    <a:lstStyle/>
                    <a:p>
                      <a:pPr marL="285750" indent="-285750">
                        <a:buFont typeface="Arial" panose="020B0604020202020204" pitchFamily="34" charset="0"/>
                        <a:buChar char="•"/>
                      </a:pPr>
                      <a:r>
                        <a:rPr lang="en-US" sz="1100" dirty="0"/>
                        <a:t>Optimization</a:t>
                      </a:r>
                    </a:p>
                    <a:p>
                      <a:pPr marL="285750" indent="-285750">
                        <a:buFont typeface="Arial" panose="020B0604020202020204" pitchFamily="34" charset="0"/>
                        <a:buChar char="•"/>
                      </a:pPr>
                      <a:r>
                        <a:rPr lang="en-US" sz="1100" dirty="0" err="1"/>
                        <a:t>GarbageCollection</a:t>
                      </a:r>
                      <a:endParaRPr lang="en-US" sz="1100" dirty="0"/>
                    </a:p>
                    <a:p>
                      <a:pPr marL="285750" indent="-285750">
                        <a:buFont typeface="Arial" panose="020B0604020202020204" pitchFamily="34" charset="0"/>
                        <a:buChar char="•"/>
                      </a:pPr>
                      <a:r>
                        <a:rPr lang="en-US" sz="1100" dirty="0"/>
                        <a:t>Scrubbing</a:t>
                      </a:r>
                    </a:p>
                  </a:txBody>
                  <a:tcPr/>
                </a:tc>
                <a:tc>
                  <a:txBody>
                    <a:bodyPr/>
                    <a:lstStyle/>
                    <a:p>
                      <a:r>
                        <a:rPr lang="en-US" sz="1100" dirty="0"/>
                        <a:t>This value is required because it is the type of job that you want to have be scheduled. This value cannot be changed after the task has been scheduled.</a:t>
                      </a:r>
                    </a:p>
                  </a:txBody>
                  <a:tcPr/>
                </a:tc>
                <a:extLst>
                  <a:ext uri="{0D108BD9-81ED-4DB2-BD59-A6C34878D82A}">
                    <a16:rowId xmlns:a16="http://schemas.microsoft.com/office/drawing/2014/main" val="2131507991"/>
                  </a:ext>
                </a:extLst>
              </a:tr>
              <a:tr h="370840">
                <a:tc>
                  <a:txBody>
                    <a:bodyPr/>
                    <a:lstStyle/>
                    <a:p>
                      <a:r>
                        <a:rPr lang="en-US" sz="1100" dirty="0"/>
                        <a:t>Priority</a:t>
                      </a:r>
                    </a:p>
                  </a:txBody>
                  <a:tcPr/>
                </a:tc>
                <a:tc>
                  <a:txBody>
                    <a:bodyPr/>
                    <a:lstStyle/>
                    <a:p>
                      <a:r>
                        <a:rPr lang="en-US" sz="1100" dirty="0"/>
                        <a:t>The system priority of the scheduled job</a:t>
                      </a:r>
                    </a:p>
                  </a:txBody>
                  <a:tcPr/>
                </a:tc>
                <a:tc>
                  <a:txBody>
                    <a:bodyPr/>
                    <a:lstStyle/>
                    <a:p>
                      <a:pPr marL="285750" indent="-285750">
                        <a:buFont typeface="Arial" panose="020B0604020202020204" pitchFamily="34" charset="0"/>
                        <a:buChar char="•"/>
                      </a:pPr>
                      <a:r>
                        <a:rPr lang="en-US" sz="1100" dirty="0"/>
                        <a:t>High</a:t>
                      </a:r>
                    </a:p>
                    <a:p>
                      <a:pPr marL="285750" indent="-285750">
                        <a:buFont typeface="Arial" panose="020B0604020202020204" pitchFamily="34" charset="0"/>
                        <a:buChar char="•"/>
                      </a:pPr>
                      <a:r>
                        <a:rPr lang="en-US" sz="1100" dirty="0"/>
                        <a:t>Medium</a:t>
                      </a:r>
                    </a:p>
                    <a:p>
                      <a:pPr marL="285750" indent="-285750">
                        <a:buFont typeface="Arial" panose="020B0604020202020204" pitchFamily="34" charset="0"/>
                        <a:buChar char="•"/>
                      </a:pPr>
                      <a:r>
                        <a:rPr lang="en-US" sz="1100" dirty="0"/>
                        <a:t>Low</a:t>
                      </a:r>
                    </a:p>
                  </a:txBody>
                  <a:tcPr/>
                </a:tc>
                <a:tc>
                  <a:txBody>
                    <a:bodyPr/>
                    <a:lstStyle/>
                    <a:p>
                      <a:r>
                        <a:rPr lang="en-US" sz="1100" dirty="0"/>
                        <a:t>This value helps the system determine how to allocate CPU time. High will use more CPU time, low will use less.</a:t>
                      </a:r>
                    </a:p>
                  </a:txBody>
                  <a:tcPr/>
                </a:tc>
                <a:extLst>
                  <a:ext uri="{0D108BD9-81ED-4DB2-BD59-A6C34878D82A}">
                    <a16:rowId xmlns:a16="http://schemas.microsoft.com/office/drawing/2014/main" val="393138732"/>
                  </a:ext>
                </a:extLst>
              </a:tr>
              <a:tr h="370840">
                <a:tc>
                  <a:txBody>
                    <a:bodyPr/>
                    <a:lstStyle/>
                    <a:p>
                      <a:r>
                        <a:rPr lang="en-US" sz="1100" dirty="0"/>
                        <a:t>Days</a:t>
                      </a:r>
                    </a:p>
                  </a:txBody>
                  <a:tcPr/>
                </a:tc>
                <a:tc>
                  <a:txBody>
                    <a:bodyPr/>
                    <a:lstStyle/>
                    <a:p>
                      <a:r>
                        <a:rPr lang="en-US" sz="1100" dirty="0"/>
                        <a:t>The days that the job is scheduled</a:t>
                      </a:r>
                    </a:p>
                  </a:txBody>
                  <a:tcPr/>
                </a:tc>
                <a:tc>
                  <a:txBody>
                    <a:bodyPr/>
                    <a:lstStyle/>
                    <a:p>
                      <a:pPr marL="285750" indent="-285750">
                        <a:buFont typeface="Arial" panose="020B0604020202020204" pitchFamily="34" charset="0"/>
                        <a:buChar char="•"/>
                      </a:pPr>
                      <a:r>
                        <a:rPr lang="en-US" sz="1100" dirty="0"/>
                        <a:t>An array of integers 0-6 representing the days of the week.</a:t>
                      </a:r>
                      <a:r>
                        <a:rPr lang="en-US" sz="1100" baseline="0" dirty="0"/>
                        <a:t> (0 = Sunday)</a:t>
                      </a:r>
                      <a:endParaRPr lang="en-US" sz="1100" dirty="0"/>
                    </a:p>
                  </a:txBody>
                  <a:tcPr/>
                </a:tc>
                <a:tc>
                  <a:txBody>
                    <a:bodyPr/>
                    <a:lstStyle/>
                    <a:p>
                      <a:r>
                        <a:rPr lang="en-US" sz="1100" dirty="0"/>
                        <a:t>Scheduled tasks have to run on at least one day.</a:t>
                      </a:r>
                    </a:p>
                  </a:txBody>
                  <a:tcPr/>
                </a:tc>
                <a:extLst>
                  <a:ext uri="{0D108BD9-81ED-4DB2-BD59-A6C34878D82A}">
                    <a16:rowId xmlns:a16="http://schemas.microsoft.com/office/drawing/2014/main" val="584526783"/>
                  </a:ext>
                </a:extLst>
              </a:tr>
              <a:tr h="370840">
                <a:tc>
                  <a:txBody>
                    <a:bodyPr/>
                    <a:lstStyle/>
                    <a:p>
                      <a:r>
                        <a:rPr lang="en-US" sz="1100" dirty="0"/>
                        <a:t>Cores</a:t>
                      </a:r>
                    </a:p>
                  </a:txBody>
                  <a:tcPr/>
                </a:tc>
                <a:tc>
                  <a:txBody>
                    <a:bodyPr/>
                    <a:lstStyle/>
                    <a:p>
                      <a:r>
                        <a:rPr lang="en-US" sz="1100" dirty="0"/>
                        <a:t>The percentage of cores on the system that a job should use</a:t>
                      </a:r>
                    </a:p>
                  </a:txBody>
                  <a:tcPr/>
                </a:tc>
                <a:tc>
                  <a:txBody>
                    <a:bodyPr/>
                    <a:lstStyle/>
                    <a:p>
                      <a:pPr marL="0" indent="0">
                        <a:buFont typeface="Arial" panose="020B0604020202020204" pitchFamily="34" charset="0"/>
                        <a:buNone/>
                      </a:pPr>
                      <a:r>
                        <a:rPr lang="en-US" sz="1100" dirty="0"/>
                        <a:t>Integers 0-100 (indicates a percentage)</a:t>
                      </a:r>
                    </a:p>
                  </a:txBody>
                  <a:tcPr/>
                </a:tc>
                <a:tc>
                  <a:txBody>
                    <a:bodyPr/>
                    <a:lstStyle/>
                    <a:p>
                      <a:r>
                        <a:rPr lang="en-US" sz="1100" dirty="0"/>
                        <a:t>To control what level of impact a job will have on the compute resources on the system</a:t>
                      </a:r>
                    </a:p>
                  </a:txBody>
                  <a:tcPr/>
                </a:tc>
                <a:extLst>
                  <a:ext uri="{0D108BD9-81ED-4DB2-BD59-A6C34878D82A}">
                    <a16:rowId xmlns:a16="http://schemas.microsoft.com/office/drawing/2014/main" val="3230464946"/>
                  </a:ext>
                </a:extLst>
              </a:tr>
              <a:tr h="370840">
                <a:tc>
                  <a:txBody>
                    <a:bodyPr/>
                    <a:lstStyle/>
                    <a:p>
                      <a:r>
                        <a:rPr lang="en-US" sz="1100" dirty="0" err="1"/>
                        <a:t>DurationHours</a:t>
                      </a:r>
                      <a:endParaRPr lang="en-US" sz="1100" dirty="0"/>
                    </a:p>
                  </a:txBody>
                  <a:tcPr/>
                </a:tc>
                <a:tc>
                  <a:txBody>
                    <a:bodyPr/>
                    <a:lstStyle/>
                    <a:p>
                      <a:r>
                        <a:rPr lang="en-US" sz="1100" dirty="0"/>
                        <a:t>The maximum number of hours a job should be allowed to run</a:t>
                      </a:r>
                    </a:p>
                  </a:txBody>
                  <a:tcPr/>
                </a:tc>
                <a:tc>
                  <a:txBody>
                    <a:bodyPr/>
                    <a:lstStyle/>
                    <a:p>
                      <a:pPr marL="0" indent="0">
                        <a:buFont typeface="Arial" panose="020B0604020202020204" pitchFamily="34" charset="0"/>
                        <a:buNone/>
                      </a:pPr>
                      <a:r>
                        <a:rPr lang="en-US" sz="1100" dirty="0"/>
                        <a:t>Positive integers</a:t>
                      </a:r>
                    </a:p>
                  </a:txBody>
                  <a:tcPr/>
                </a:tc>
                <a:tc>
                  <a:txBody>
                    <a:bodyPr/>
                    <a:lstStyle/>
                    <a:p>
                      <a:r>
                        <a:rPr lang="en-US" sz="1100" dirty="0"/>
                        <a:t>To prevent a job for running into a workload's non-idle hours</a:t>
                      </a:r>
                    </a:p>
                  </a:txBody>
                  <a:tcPr/>
                </a:tc>
                <a:extLst>
                  <a:ext uri="{0D108BD9-81ED-4DB2-BD59-A6C34878D82A}">
                    <a16:rowId xmlns:a16="http://schemas.microsoft.com/office/drawing/2014/main" val="3673118081"/>
                  </a:ext>
                </a:extLst>
              </a:tr>
            </a:tbl>
          </a:graphicData>
        </a:graphic>
      </p:graphicFrame>
    </p:spTree>
    <p:extLst>
      <p:ext uri="{BB962C8B-B14F-4D97-AF65-F5344CB8AC3E}">
        <p14:creationId xmlns:p14="http://schemas.microsoft.com/office/powerpoint/2010/main" val="1227533365"/>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nvPr>
        </p:nvGraphicFramePr>
        <p:xfrm>
          <a:off x="0" y="-20538"/>
          <a:ext cx="9144000" cy="5201920"/>
        </p:xfrm>
        <a:graphic>
          <a:graphicData uri="http://schemas.openxmlformats.org/drawingml/2006/table">
            <a:tbl>
              <a:tblPr firstRow="1" bandRow="1">
                <a:tableStyleId>{5C22544A-7EE6-4342-B048-85BDC9FD1C3A}</a:tableStyleId>
              </a:tblPr>
              <a:tblGrid>
                <a:gridCol w="1259632">
                  <a:extLst>
                    <a:ext uri="{9D8B030D-6E8A-4147-A177-3AD203B41FA5}">
                      <a16:colId xmlns:a16="http://schemas.microsoft.com/office/drawing/2014/main" val="4020770487"/>
                    </a:ext>
                  </a:extLst>
                </a:gridCol>
                <a:gridCol w="2160240">
                  <a:extLst>
                    <a:ext uri="{9D8B030D-6E8A-4147-A177-3AD203B41FA5}">
                      <a16:colId xmlns:a16="http://schemas.microsoft.com/office/drawing/2014/main" val="950171161"/>
                    </a:ext>
                  </a:extLst>
                </a:gridCol>
                <a:gridCol w="2880320">
                  <a:extLst>
                    <a:ext uri="{9D8B030D-6E8A-4147-A177-3AD203B41FA5}">
                      <a16:colId xmlns:a16="http://schemas.microsoft.com/office/drawing/2014/main" val="1434521068"/>
                    </a:ext>
                  </a:extLst>
                </a:gridCol>
                <a:gridCol w="2843808">
                  <a:extLst>
                    <a:ext uri="{9D8B030D-6E8A-4147-A177-3AD203B41FA5}">
                      <a16:colId xmlns:a16="http://schemas.microsoft.com/office/drawing/2014/main" val="2640214696"/>
                    </a:ext>
                  </a:extLst>
                </a:gridCol>
              </a:tblGrid>
              <a:tr h="370840">
                <a:tc>
                  <a:txBody>
                    <a:bodyPr/>
                    <a:lstStyle/>
                    <a:p>
                      <a:r>
                        <a:rPr lang="en-US" sz="1100" dirty="0"/>
                        <a:t>Parameter name</a:t>
                      </a:r>
                    </a:p>
                  </a:txBody>
                  <a:tcPr/>
                </a:tc>
                <a:tc>
                  <a:txBody>
                    <a:bodyPr/>
                    <a:lstStyle/>
                    <a:p>
                      <a:r>
                        <a:rPr lang="en-US" sz="1100" dirty="0"/>
                        <a:t>Definition</a:t>
                      </a:r>
                    </a:p>
                  </a:txBody>
                  <a:tcPr/>
                </a:tc>
                <a:tc>
                  <a:txBody>
                    <a:bodyPr/>
                    <a:lstStyle/>
                    <a:p>
                      <a:pPr marL="0" indent="0">
                        <a:buFont typeface="Arial" panose="020B0604020202020204" pitchFamily="34" charset="0"/>
                        <a:buNone/>
                      </a:pPr>
                      <a:r>
                        <a:rPr lang="en-US" sz="1100" b="1" i="0" kern="1200" dirty="0">
                          <a:solidFill>
                            <a:schemeClr val="lt1"/>
                          </a:solidFill>
                          <a:effectLst/>
                          <a:latin typeface="+mn-lt"/>
                          <a:ea typeface="+mn-ea"/>
                          <a:cs typeface="+mn-cs"/>
                        </a:rPr>
                        <a:t>Accepted values</a:t>
                      </a:r>
                      <a:endParaRPr lang="en-US" sz="1100" dirty="0"/>
                    </a:p>
                  </a:txBody>
                  <a:tcPr/>
                </a:tc>
                <a:tc>
                  <a:txBody>
                    <a:bodyPr/>
                    <a:lstStyle/>
                    <a:p>
                      <a:r>
                        <a:rPr lang="en-US" sz="1100" b="1" i="0" kern="1200" dirty="0">
                          <a:solidFill>
                            <a:schemeClr val="lt1"/>
                          </a:solidFill>
                          <a:effectLst/>
                          <a:latin typeface="+mn-lt"/>
                          <a:ea typeface="+mn-ea"/>
                          <a:cs typeface="+mn-cs"/>
                        </a:rPr>
                        <a:t>Why?</a:t>
                      </a:r>
                      <a:endParaRPr lang="en-US" sz="1100" dirty="0"/>
                    </a:p>
                  </a:txBody>
                  <a:tcPr/>
                </a:tc>
                <a:extLst>
                  <a:ext uri="{0D108BD9-81ED-4DB2-BD59-A6C34878D82A}">
                    <a16:rowId xmlns:a16="http://schemas.microsoft.com/office/drawing/2014/main" val="3032906034"/>
                  </a:ext>
                </a:extLst>
              </a:tr>
              <a:tr h="370840">
                <a:tc>
                  <a:txBody>
                    <a:bodyPr/>
                    <a:lstStyle/>
                    <a:p>
                      <a:r>
                        <a:rPr lang="en-US" sz="1100" dirty="0"/>
                        <a:t>Enabled</a:t>
                      </a:r>
                    </a:p>
                  </a:txBody>
                  <a:tcPr/>
                </a:tc>
                <a:tc>
                  <a:txBody>
                    <a:bodyPr/>
                    <a:lstStyle/>
                    <a:p>
                      <a:r>
                        <a:rPr lang="en-US" sz="1100" dirty="0"/>
                        <a:t>Whether the job will run</a:t>
                      </a:r>
                    </a:p>
                  </a:txBody>
                  <a:tcPr/>
                </a:tc>
                <a:tc>
                  <a:txBody>
                    <a:bodyPr/>
                    <a:lstStyle/>
                    <a:p>
                      <a:pPr marL="0" indent="0">
                        <a:buFont typeface="Arial" panose="020B0604020202020204" pitchFamily="34" charset="0"/>
                        <a:buNone/>
                      </a:pPr>
                      <a:r>
                        <a:rPr lang="en-US" sz="1100" dirty="0"/>
                        <a:t>True/false</a:t>
                      </a:r>
                    </a:p>
                  </a:txBody>
                  <a:tcPr/>
                </a:tc>
                <a:tc>
                  <a:txBody>
                    <a:bodyPr/>
                    <a:lstStyle/>
                    <a:p>
                      <a:r>
                        <a:rPr lang="en-US" sz="1100" dirty="0"/>
                        <a:t>To disable a job without removing it</a:t>
                      </a:r>
                    </a:p>
                  </a:txBody>
                  <a:tcPr/>
                </a:tc>
                <a:extLst>
                  <a:ext uri="{0D108BD9-81ED-4DB2-BD59-A6C34878D82A}">
                    <a16:rowId xmlns:a16="http://schemas.microsoft.com/office/drawing/2014/main" val="2131507991"/>
                  </a:ext>
                </a:extLst>
              </a:tr>
              <a:tr h="370840">
                <a:tc>
                  <a:txBody>
                    <a:bodyPr/>
                    <a:lstStyle/>
                    <a:p>
                      <a:r>
                        <a:rPr lang="en-US" sz="1100" dirty="0"/>
                        <a:t>Full</a:t>
                      </a:r>
                    </a:p>
                  </a:txBody>
                  <a:tcPr/>
                </a:tc>
                <a:tc>
                  <a:txBody>
                    <a:bodyPr/>
                    <a:lstStyle/>
                    <a:p>
                      <a:r>
                        <a:rPr lang="en-US" sz="1100" dirty="0"/>
                        <a:t>For scheduling a full Garbage Collection job</a:t>
                      </a:r>
                    </a:p>
                  </a:txBody>
                  <a:tcPr/>
                </a:tc>
                <a:tc>
                  <a:txBody>
                    <a:bodyPr/>
                    <a:lstStyle/>
                    <a:p>
                      <a:pPr marL="0" indent="0">
                        <a:buFont typeface="Arial" panose="020B0604020202020204" pitchFamily="34" charset="0"/>
                        <a:buNone/>
                      </a:pPr>
                      <a:r>
                        <a:rPr lang="en-US" sz="1100" dirty="0"/>
                        <a:t>Switch (true/false)</a:t>
                      </a:r>
                    </a:p>
                  </a:txBody>
                  <a:tcPr/>
                </a:tc>
                <a:tc>
                  <a:txBody>
                    <a:bodyPr/>
                    <a:lstStyle/>
                    <a:p>
                      <a:r>
                        <a:rPr lang="en-US" sz="1100" dirty="0"/>
                        <a:t>By default, every fourth job is a full Garbage Collection job. With this switch, you can schedule full Garbage Collection to run more frequently</a:t>
                      </a:r>
                    </a:p>
                  </a:txBody>
                  <a:tcPr/>
                </a:tc>
                <a:extLst>
                  <a:ext uri="{0D108BD9-81ED-4DB2-BD59-A6C34878D82A}">
                    <a16:rowId xmlns:a16="http://schemas.microsoft.com/office/drawing/2014/main" val="393138732"/>
                  </a:ext>
                </a:extLst>
              </a:tr>
              <a:tr h="370840">
                <a:tc>
                  <a:txBody>
                    <a:bodyPr/>
                    <a:lstStyle/>
                    <a:p>
                      <a:r>
                        <a:rPr lang="en-US" sz="1100" dirty="0" err="1"/>
                        <a:t>InputOutputThrottle</a:t>
                      </a:r>
                      <a:endParaRPr lang="en-US" sz="1100" dirty="0"/>
                    </a:p>
                  </a:txBody>
                  <a:tcPr/>
                </a:tc>
                <a:tc>
                  <a:txBody>
                    <a:bodyPr/>
                    <a:lstStyle/>
                    <a:p>
                      <a:r>
                        <a:rPr lang="en-US" sz="1100" dirty="0"/>
                        <a:t>Specifies the amount of input/output throttling applied to the job</a:t>
                      </a:r>
                    </a:p>
                  </a:txBody>
                  <a:tcPr/>
                </a:tc>
                <a:tc>
                  <a:txBody>
                    <a:bodyPr/>
                    <a:lstStyle/>
                    <a:p>
                      <a:pPr marL="0" indent="0">
                        <a:buFont typeface="Arial" panose="020B0604020202020204" pitchFamily="34" charset="0"/>
                        <a:buNone/>
                      </a:pPr>
                      <a:r>
                        <a:rPr lang="en-US" sz="1100" dirty="0"/>
                        <a:t>Integers 0-100 (indicates a percentage)</a:t>
                      </a:r>
                    </a:p>
                  </a:txBody>
                  <a:tcPr/>
                </a:tc>
                <a:tc>
                  <a:txBody>
                    <a:bodyPr/>
                    <a:lstStyle/>
                    <a:p>
                      <a:r>
                        <a:rPr lang="en-US" sz="1100" dirty="0"/>
                        <a:t>Throttling ensures that jobs don't interfere with other I/O-intensive processes.</a:t>
                      </a:r>
                    </a:p>
                  </a:txBody>
                  <a:tcPr/>
                </a:tc>
                <a:extLst>
                  <a:ext uri="{0D108BD9-81ED-4DB2-BD59-A6C34878D82A}">
                    <a16:rowId xmlns:a16="http://schemas.microsoft.com/office/drawing/2014/main" val="584526783"/>
                  </a:ext>
                </a:extLst>
              </a:tr>
              <a:tr h="370840">
                <a:tc>
                  <a:txBody>
                    <a:bodyPr/>
                    <a:lstStyle/>
                    <a:p>
                      <a:r>
                        <a:rPr lang="en-US" sz="1100" dirty="0"/>
                        <a:t>Memory</a:t>
                      </a:r>
                    </a:p>
                  </a:txBody>
                  <a:tcPr/>
                </a:tc>
                <a:tc>
                  <a:txBody>
                    <a:bodyPr/>
                    <a:lstStyle/>
                    <a:p>
                      <a:r>
                        <a:rPr lang="en-US" sz="1100" dirty="0"/>
                        <a:t>The percentage of memory on the system that a job should use</a:t>
                      </a:r>
                    </a:p>
                  </a:txBody>
                  <a:tcPr/>
                </a:tc>
                <a:tc>
                  <a:txBody>
                    <a:bodyPr/>
                    <a:lstStyle/>
                    <a:p>
                      <a:pPr marL="0" indent="0">
                        <a:buFont typeface="Arial" panose="020B0604020202020204" pitchFamily="34" charset="0"/>
                        <a:buNone/>
                      </a:pPr>
                      <a:r>
                        <a:rPr lang="en-US" sz="1100" dirty="0"/>
                        <a:t>Integers 0-100 (indicates a percentage)</a:t>
                      </a:r>
                    </a:p>
                  </a:txBody>
                  <a:tcPr/>
                </a:tc>
                <a:tc>
                  <a:txBody>
                    <a:bodyPr/>
                    <a:lstStyle/>
                    <a:p>
                      <a:r>
                        <a:rPr lang="en-US" sz="1100" dirty="0"/>
                        <a:t>To control what level of impact the job will have on the memory resources of the system</a:t>
                      </a:r>
                    </a:p>
                  </a:txBody>
                  <a:tcPr/>
                </a:tc>
                <a:extLst>
                  <a:ext uri="{0D108BD9-81ED-4DB2-BD59-A6C34878D82A}">
                    <a16:rowId xmlns:a16="http://schemas.microsoft.com/office/drawing/2014/main" val="3230464946"/>
                  </a:ext>
                </a:extLst>
              </a:tr>
              <a:tr h="370840">
                <a:tc>
                  <a:txBody>
                    <a:bodyPr/>
                    <a:lstStyle/>
                    <a:p>
                      <a:r>
                        <a:rPr lang="en-US" sz="1100" dirty="0"/>
                        <a:t>Name</a:t>
                      </a:r>
                    </a:p>
                  </a:txBody>
                  <a:tcPr/>
                </a:tc>
                <a:tc>
                  <a:txBody>
                    <a:bodyPr/>
                    <a:lstStyle/>
                    <a:p>
                      <a:r>
                        <a:rPr lang="en-US" sz="1100" dirty="0"/>
                        <a:t>The name of the scheduled job</a:t>
                      </a:r>
                    </a:p>
                  </a:txBody>
                  <a:tcPr/>
                </a:tc>
                <a:tc>
                  <a:txBody>
                    <a:bodyPr/>
                    <a:lstStyle/>
                    <a:p>
                      <a:pPr marL="0" indent="0">
                        <a:buFont typeface="Arial" panose="020B0604020202020204" pitchFamily="34" charset="0"/>
                        <a:buNone/>
                      </a:pPr>
                      <a:r>
                        <a:rPr lang="en-US" sz="1100" dirty="0"/>
                        <a:t>String</a:t>
                      </a:r>
                    </a:p>
                  </a:txBody>
                  <a:tcPr/>
                </a:tc>
                <a:tc>
                  <a:txBody>
                    <a:bodyPr/>
                    <a:lstStyle/>
                    <a:p>
                      <a:r>
                        <a:rPr lang="en-US" sz="1100" dirty="0"/>
                        <a:t>A job must have a uniquely identifiable name.</a:t>
                      </a:r>
                    </a:p>
                  </a:txBody>
                  <a:tcPr/>
                </a:tc>
                <a:extLst>
                  <a:ext uri="{0D108BD9-81ED-4DB2-BD59-A6C34878D82A}">
                    <a16:rowId xmlns:a16="http://schemas.microsoft.com/office/drawing/2014/main" val="3673118081"/>
                  </a:ext>
                </a:extLst>
              </a:tr>
              <a:tr h="370840">
                <a:tc>
                  <a:txBody>
                    <a:bodyPr/>
                    <a:lstStyle/>
                    <a:p>
                      <a:r>
                        <a:rPr lang="en-US" sz="1100" dirty="0" err="1"/>
                        <a:t>ReadOnly</a:t>
                      </a:r>
                      <a:endParaRPr lang="en-US" sz="1100" dirty="0"/>
                    </a:p>
                  </a:txBody>
                  <a:tcPr/>
                </a:tc>
                <a:tc>
                  <a:txBody>
                    <a:bodyPr/>
                    <a:lstStyle/>
                    <a:p>
                      <a:r>
                        <a:rPr lang="en-US" sz="1100" dirty="0"/>
                        <a:t>Indicates that the scrubbing job processes and reports on corruptions that it finds, but does not run any repair actions</a:t>
                      </a:r>
                    </a:p>
                  </a:txBody>
                  <a:tcPr/>
                </a:tc>
                <a:tc>
                  <a:txBody>
                    <a:bodyPr/>
                    <a:lstStyle/>
                    <a:p>
                      <a:pPr marL="0" indent="0">
                        <a:buFont typeface="Arial" panose="020B0604020202020204" pitchFamily="34" charset="0"/>
                        <a:buNone/>
                      </a:pPr>
                      <a:r>
                        <a:rPr lang="en-US" sz="1100" dirty="0"/>
                        <a:t>Switch (true/false)</a:t>
                      </a:r>
                    </a:p>
                  </a:txBody>
                  <a:tcPr/>
                </a:tc>
                <a:tc>
                  <a:txBody>
                    <a:bodyPr/>
                    <a:lstStyle/>
                    <a:p>
                      <a:r>
                        <a:rPr lang="en-US" sz="1100" dirty="0"/>
                        <a:t>You want to manually restore files that sit on bad sections of the disk.</a:t>
                      </a:r>
                    </a:p>
                  </a:txBody>
                  <a:tcPr/>
                </a:tc>
                <a:extLst>
                  <a:ext uri="{0D108BD9-81ED-4DB2-BD59-A6C34878D82A}">
                    <a16:rowId xmlns:a16="http://schemas.microsoft.com/office/drawing/2014/main" val="3149225965"/>
                  </a:ext>
                </a:extLst>
              </a:tr>
              <a:tr h="370840">
                <a:tc>
                  <a:txBody>
                    <a:bodyPr/>
                    <a:lstStyle/>
                    <a:p>
                      <a:r>
                        <a:rPr lang="en-US" sz="1100" dirty="0"/>
                        <a:t>Start</a:t>
                      </a:r>
                    </a:p>
                  </a:txBody>
                  <a:tcPr/>
                </a:tc>
                <a:tc>
                  <a:txBody>
                    <a:bodyPr/>
                    <a:lstStyle/>
                    <a:p>
                      <a:r>
                        <a:rPr lang="en-US" sz="1100" dirty="0"/>
                        <a:t>Specifies the time a job should start</a:t>
                      </a:r>
                    </a:p>
                  </a:txBody>
                  <a:tcPr/>
                </a:tc>
                <a:tc>
                  <a:txBody>
                    <a:bodyPr/>
                    <a:lstStyle/>
                    <a:p>
                      <a:pPr marL="0" indent="0">
                        <a:buFont typeface="Arial" panose="020B0604020202020204" pitchFamily="34" charset="0"/>
                        <a:buNone/>
                      </a:pPr>
                      <a:r>
                        <a:rPr lang="en-US" sz="1100" dirty="0" err="1"/>
                        <a:t>System.DateTime</a:t>
                      </a:r>
                      <a:endParaRPr lang="en-US" sz="1100" dirty="0"/>
                    </a:p>
                  </a:txBody>
                  <a:tcPr/>
                </a:tc>
                <a:tc>
                  <a:txBody>
                    <a:bodyPr/>
                    <a:lstStyle/>
                    <a:p>
                      <a:r>
                        <a:rPr lang="en-US" sz="1100" dirty="0"/>
                        <a:t>The date part of the </a:t>
                      </a:r>
                      <a:r>
                        <a:rPr lang="en-US" sz="1100" dirty="0" err="1"/>
                        <a:t>System.Datetime</a:t>
                      </a:r>
                      <a:r>
                        <a:rPr lang="en-US" sz="1100" dirty="0"/>
                        <a:t> provided to Start is irrelevant (as long as it's in the past), but the time part specifies when the job should start.</a:t>
                      </a:r>
                    </a:p>
                  </a:txBody>
                  <a:tcPr/>
                </a:tc>
                <a:extLst>
                  <a:ext uri="{0D108BD9-81ED-4DB2-BD59-A6C34878D82A}">
                    <a16:rowId xmlns:a16="http://schemas.microsoft.com/office/drawing/2014/main" val="3563674064"/>
                  </a:ext>
                </a:extLst>
              </a:tr>
            </a:tbl>
          </a:graphicData>
        </a:graphic>
      </p:graphicFrame>
    </p:spTree>
    <p:extLst>
      <p:ext uri="{BB962C8B-B14F-4D97-AF65-F5344CB8AC3E}">
        <p14:creationId xmlns:p14="http://schemas.microsoft.com/office/powerpoint/2010/main" val="481309325"/>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nvPr>
        </p:nvGraphicFramePr>
        <p:xfrm>
          <a:off x="0" y="-20538"/>
          <a:ext cx="9144000" cy="1524000"/>
        </p:xfrm>
        <a:graphic>
          <a:graphicData uri="http://schemas.openxmlformats.org/drawingml/2006/table">
            <a:tbl>
              <a:tblPr firstRow="1" bandRow="1">
                <a:tableStyleId>{5C22544A-7EE6-4342-B048-85BDC9FD1C3A}</a:tableStyleId>
              </a:tblPr>
              <a:tblGrid>
                <a:gridCol w="1259632">
                  <a:extLst>
                    <a:ext uri="{9D8B030D-6E8A-4147-A177-3AD203B41FA5}">
                      <a16:colId xmlns:a16="http://schemas.microsoft.com/office/drawing/2014/main" val="4020770487"/>
                    </a:ext>
                  </a:extLst>
                </a:gridCol>
                <a:gridCol w="2160240">
                  <a:extLst>
                    <a:ext uri="{9D8B030D-6E8A-4147-A177-3AD203B41FA5}">
                      <a16:colId xmlns:a16="http://schemas.microsoft.com/office/drawing/2014/main" val="950171161"/>
                    </a:ext>
                  </a:extLst>
                </a:gridCol>
                <a:gridCol w="2880320">
                  <a:extLst>
                    <a:ext uri="{9D8B030D-6E8A-4147-A177-3AD203B41FA5}">
                      <a16:colId xmlns:a16="http://schemas.microsoft.com/office/drawing/2014/main" val="1434521068"/>
                    </a:ext>
                  </a:extLst>
                </a:gridCol>
                <a:gridCol w="2843808">
                  <a:extLst>
                    <a:ext uri="{9D8B030D-6E8A-4147-A177-3AD203B41FA5}">
                      <a16:colId xmlns:a16="http://schemas.microsoft.com/office/drawing/2014/main" val="2640214696"/>
                    </a:ext>
                  </a:extLst>
                </a:gridCol>
              </a:tblGrid>
              <a:tr h="370840">
                <a:tc>
                  <a:txBody>
                    <a:bodyPr/>
                    <a:lstStyle/>
                    <a:p>
                      <a:r>
                        <a:rPr lang="en-US" sz="1100" dirty="0"/>
                        <a:t>Parameter name</a:t>
                      </a:r>
                    </a:p>
                  </a:txBody>
                  <a:tcPr/>
                </a:tc>
                <a:tc>
                  <a:txBody>
                    <a:bodyPr/>
                    <a:lstStyle/>
                    <a:p>
                      <a:r>
                        <a:rPr lang="en-US" sz="1100" dirty="0"/>
                        <a:t>Definition</a:t>
                      </a:r>
                    </a:p>
                  </a:txBody>
                  <a:tcPr/>
                </a:tc>
                <a:tc>
                  <a:txBody>
                    <a:bodyPr/>
                    <a:lstStyle/>
                    <a:p>
                      <a:pPr marL="0" indent="0">
                        <a:buFont typeface="Arial" panose="020B0604020202020204" pitchFamily="34" charset="0"/>
                        <a:buNone/>
                      </a:pPr>
                      <a:r>
                        <a:rPr lang="en-US" sz="1100" b="1" i="0" kern="1200" dirty="0">
                          <a:solidFill>
                            <a:schemeClr val="lt1"/>
                          </a:solidFill>
                          <a:effectLst/>
                          <a:latin typeface="+mn-lt"/>
                          <a:ea typeface="+mn-ea"/>
                          <a:cs typeface="+mn-cs"/>
                        </a:rPr>
                        <a:t>Accepted values</a:t>
                      </a:r>
                      <a:endParaRPr lang="en-US" sz="1100" dirty="0"/>
                    </a:p>
                  </a:txBody>
                  <a:tcPr/>
                </a:tc>
                <a:tc>
                  <a:txBody>
                    <a:bodyPr/>
                    <a:lstStyle/>
                    <a:p>
                      <a:r>
                        <a:rPr lang="en-US" sz="1100" b="1" i="0" kern="1200" dirty="0">
                          <a:solidFill>
                            <a:schemeClr val="lt1"/>
                          </a:solidFill>
                          <a:effectLst/>
                          <a:latin typeface="+mn-lt"/>
                          <a:ea typeface="+mn-ea"/>
                          <a:cs typeface="+mn-cs"/>
                        </a:rPr>
                        <a:t>Why?</a:t>
                      </a:r>
                      <a:endParaRPr lang="en-US" sz="1100" dirty="0"/>
                    </a:p>
                  </a:txBody>
                  <a:tcPr/>
                </a:tc>
                <a:extLst>
                  <a:ext uri="{0D108BD9-81ED-4DB2-BD59-A6C34878D82A}">
                    <a16:rowId xmlns:a16="http://schemas.microsoft.com/office/drawing/2014/main" val="3032906034"/>
                  </a:ext>
                </a:extLst>
              </a:tr>
              <a:tr h="370840">
                <a:tc>
                  <a:txBody>
                    <a:bodyPr/>
                    <a:lstStyle/>
                    <a:p>
                      <a:r>
                        <a:rPr lang="en-US" sz="1100" dirty="0" err="1"/>
                        <a:t>StopWhenSystemBusy</a:t>
                      </a:r>
                      <a:endParaRPr lang="en-US" sz="1100" dirty="0"/>
                    </a:p>
                  </a:txBody>
                  <a:tcPr/>
                </a:tc>
                <a:tc>
                  <a:txBody>
                    <a:bodyPr/>
                    <a:lstStyle/>
                    <a:p>
                      <a:r>
                        <a:rPr lang="en-US" sz="1100" dirty="0"/>
                        <a:t>Specifies whether Data Deduplication should stop if the system is busy</a:t>
                      </a:r>
                    </a:p>
                  </a:txBody>
                  <a:tcPr/>
                </a:tc>
                <a:tc>
                  <a:txBody>
                    <a:bodyPr/>
                    <a:lstStyle/>
                    <a:p>
                      <a:pPr marL="0" indent="0">
                        <a:buFont typeface="Arial" panose="020B0604020202020204" pitchFamily="34" charset="0"/>
                        <a:buNone/>
                      </a:pPr>
                      <a:r>
                        <a:rPr lang="en-US" sz="1100" dirty="0"/>
                        <a:t>Switch (True/False)</a:t>
                      </a:r>
                    </a:p>
                  </a:txBody>
                  <a:tcPr/>
                </a:tc>
                <a:tc>
                  <a:txBody>
                    <a:bodyPr/>
                    <a:lstStyle/>
                    <a:p>
                      <a:r>
                        <a:rPr lang="en-US" sz="1100" dirty="0"/>
                        <a:t>This switch gives you the ability to control the behavior of Data Deduplication--this is especially important if you want to run Data Deduplication while your workload is not idle.</a:t>
                      </a:r>
                    </a:p>
                  </a:txBody>
                  <a:tcPr/>
                </a:tc>
                <a:extLst>
                  <a:ext uri="{0D108BD9-81ED-4DB2-BD59-A6C34878D82A}">
                    <a16:rowId xmlns:a16="http://schemas.microsoft.com/office/drawing/2014/main" val="2131507991"/>
                  </a:ext>
                </a:extLst>
              </a:tr>
            </a:tbl>
          </a:graphicData>
        </a:graphic>
      </p:graphicFrame>
    </p:spTree>
    <p:extLst>
      <p:ext uri="{BB962C8B-B14F-4D97-AF65-F5344CB8AC3E}">
        <p14:creationId xmlns:p14="http://schemas.microsoft.com/office/powerpoint/2010/main" val="2280299284"/>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Available volume-wide settings</a:t>
            </a:r>
            <a:endParaRPr lang="en-US" dirty="0"/>
          </a:p>
        </p:txBody>
      </p:sp>
      <p:graphicFrame>
        <p:nvGraphicFramePr>
          <p:cNvPr id="5" name="Table 4"/>
          <p:cNvGraphicFramePr>
            <a:graphicFrameLocks noGrp="1"/>
          </p:cNvGraphicFramePr>
          <p:nvPr>
            <p:extLst/>
          </p:nvPr>
        </p:nvGraphicFramePr>
        <p:xfrm>
          <a:off x="0" y="1059582"/>
          <a:ext cx="9144000" cy="3886200"/>
        </p:xfrm>
        <a:graphic>
          <a:graphicData uri="http://schemas.openxmlformats.org/drawingml/2006/table">
            <a:tbl>
              <a:tblPr firstRow="1" bandRow="1">
                <a:tableStyleId>{5C22544A-7EE6-4342-B048-85BDC9FD1C3A}</a:tableStyleId>
              </a:tblPr>
              <a:tblGrid>
                <a:gridCol w="1259632">
                  <a:extLst>
                    <a:ext uri="{9D8B030D-6E8A-4147-A177-3AD203B41FA5}">
                      <a16:colId xmlns:a16="http://schemas.microsoft.com/office/drawing/2014/main" val="4020770487"/>
                    </a:ext>
                  </a:extLst>
                </a:gridCol>
                <a:gridCol w="2808312">
                  <a:extLst>
                    <a:ext uri="{9D8B030D-6E8A-4147-A177-3AD203B41FA5}">
                      <a16:colId xmlns:a16="http://schemas.microsoft.com/office/drawing/2014/main" val="950171161"/>
                    </a:ext>
                  </a:extLst>
                </a:gridCol>
                <a:gridCol w="2232248">
                  <a:extLst>
                    <a:ext uri="{9D8B030D-6E8A-4147-A177-3AD203B41FA5}">
                      <a16:colId xmlns:a16="http://schemas.microsoft.com/office/drawing/2014/main" val="1434521068"/>
                    </a:ext>
                  </a:extLst>
                </a:gridCol>
                <a:gridCol w="2843808">
                  <a:extLst>
                    <a:ext uri="{9D8B030D-6E8A-4147-A177-3AD203B41FA5}">
                      <a16:colId xmlns:a16="http://schemas.microsoft.com/office/drawing/2014/main" val="2640214696"/>
                    </a:ext>
                  </a:extLst>
                </a:gridCol>
              </a:tblGrid>
              <a:tr h="370840">
                <a:tc>
                  <a:txBody>
                    <a:bodyPr/>
                    <a:lstStyle/>
                    <a:p>
                      <a:r>
                        <a:rPr lang="en-US" sz="1100" dirty="0"/>
                        <a:t>Parameter name</a:t>
                      </a:r>
                    </a:p>
                  </a:txBody>
                  <a:tcPr/>
                </a:tc>
                <a:tc>
                  <a:txBody>
                    <a:bodyPr/>
                    <a:lstStyle/>
                    <a:p>
                      <a:r>
                        <a:rPr lang="en-US" sz="1100" dirty="0"/>
                        <a:t>Definition</a:t>
                      </a:r>
                    </a:p>
                  </a:txBody>
                  <a:tcPr/>
                </a:tc>
                <a:tc>
                  <a:txBody>
                    <a:bodyPr/>
                    <a:lstStyle/>
                    <a:p>
                      <a:pPr marL="0" indent="0">
                        <a:buFont typeface="Arial" panose="020B0604020202020204" pitchFamily="34" charset="0"/>
                        <a:buNone/>
                      </a:pPr>
                      <a:r>
                        <a:rPr lang="en-US" sz="1100" b="1" i="0" kern="1200" dirty="0">
                          <a:solidFill>
                            <a:schemeClr val="lt1"/>
                          </a:solidFill>
                          <a:effectLst/>
                          <a:latin typeface="+mn-lt"/>
                          <a:ea typeface="+mn-ea"/>
                          <a:cs typeface="+mn-cs"/>
                        </a:rPr>
                        <a:t>Accepted values</a:t>
                      </a:r>
                      <a:endParaRPr lang="en-US" sz="1100" dirty="0"/>
                    </a:p>
                  </a:txBody>
                  <a:tcPr/>
                </a:tc>
                <a:tc>
                  <a:txBody>
                    <a:bodyPr/>
                    <a:lstStyle/>
                    <a:p>
                      <a:r>
                        <a:rPr lang="en-US" sz="1100" b="1" i="0" kern="1200" dirty="0">
                          <a:solidFill>
                            <a:schemeClr val="lt1"/>
                          </a:solidFill>
                          <a:effectLst/>
                          <a:latin typeface="+mn-lt"/>
                          <a:ea typeface="+mn-ea"/>
                          <a:cs typeface="+mn-cs"/>
                        </a:rPr>
                        <a:t>Why?</a:t>
                      </a:r>
                      <a:endParaRPr lang="en-US" sz="1100" dirty="0"/>
                    </a:p>
                  </a:txBody>
                  <a:tcPr/>
                </a:tc>
                <a:extLst>
                  <a:ext uri="{0D108BD9-81ED-4DB2-BD59-A6C34878D82A}">
                    <a16:rowId xmlns:a16="http://schemas.microsoft.com/office/drawing/2014/main" val="3032906034"/>
                  </a:ext>
                </a:extLst>
              </a:tr>
              <a:tr h="370840">
                <a:tc>
                  <a:txBody>
                    <a:bodyPr/>
                    <a:lstStyle/>
                    <a:p>
                      <a:r>
                        <a:rPr lang="en-US" sz="1100" dirty="0" err="1"/>
                        <a:t>ChunkRedundancyThreshold</a:t>
                      </a:r>
                      <a:endParaRPr lang="en-US" sz="1100" dirty="0"/>
                    </a:p>
                  </a:txBody>
                  <a:tcPr/>
                </a:tc>
                <a:tc>
                  <a:txBody>
                    <a:bodyPr/>
                    <a:lstStyle/>
                    <a:p>
                      <a:r>
                        <a:rPr lang="en-US" sz="1100" dirty="0"/>
                        <a:t>The number of times that a chunk is referenced before a chunk is duplicated into the hotspot section of the Chunk Store. The value of the hotspot section is that so-called "hot" chunks that are referenced frequently have multiple access paths to improve access time.</a:t>
                      </a:r>
                    </a:p>
                  </a:txBody>
                  <a:tcPr/>
                </a:tc>
                <a:tc>
                  <a:txBody>
                    <a:bodyPr/>
                    <a:lstStyle/>
                    <a:p>
                      <a:pPr marL="0" indent="0">
                        <a:buFont typeface="Arial" panose="020B0604020202020204" pitchFamily="34" charset="0"/>
                        <a:buNone/>
                      </a:pPr>
                      <a:r>
                        <a:rPr lang="en-US" sz="1100" dirty="0"/>
                        <a:t>Positive integers</a:t>
                      </a:r>
                    </a:p>
                  </a:txBody>
                  <a:tcPr/>
                </a:tc>
                <a:tc>
                  <a:txBody>
                    <a:bodyPr/>
                    <a:lstStyle/>
                    <a:p>
                      <a:r>
                        <a:rPr lang="en-US" sz="1100" dirty="0"/>
                        <a:t>The main reason to modify this number is to increase the savings rate for volumes with high duplication. In general, the default value (100) is the recommended setting, and you shouldn't need to modify this.</a:t>
                      </a:r>
                    </a:p>
                  </a:txBody>
                  <a:tcPr/>
                </a:tc>
                <a:extLst>
                  <a:ext uri="{0D108BD9-81ED-4DB2-BD59-A6C34878D82A}">
                    <a16:rowId xmlns:a16="http://schemas.microsoft.com/office/drawing/2014/main" val="2131507991"/>
                  </a:ext>
                </a:extLst>
              </a:tr>
              <a:tr h="370840">
                <a:tc>
                  <a:txBody>
                    <a:bodyPr/>
                    <a:lstStyle/>
                    <a:p>
                      <a:r>
                        <a:rPr lang="en-US" sz="1100" dirty="0" err="1"/>
                        <a:t>ExcludeFileType</a:t>
                      </a:r>
                      <a:endParaRPr lang="en-US" sz="1100" dirty="0"/>
                    </a:p>
                  </a:txBody>
                  <a:tcPr/>
                </a:tc>
                <a:tc>
                  <a:txBody>
                    <a:bodyPr/>
                    <a:lstStyle/>
                    <a:p>
                      <a:r>
                        <a:rPr lang="en-US" sz="1100" dirty="0"/>
                        <a:t>File types that are excluded from optimization</a:t>
                      </a:r>
                    </a:p>
                  </a:txBody>
                  <a:tcPr/>
                </a:tc>
                <a:tc>
                  <a:txBody>
                    <a:bodyPr/>
                    <a:lstStyle/>
                    <a:p>
                      <a:pPr marL="0" indent="0">
                        <a:buFont typeface="Arial" panose="020B0604020202020204" pitchFamily="34" charset="0"/>
                        <a:buNone/>
                      </a:pPr>
                      <a:r>
                        <a:rPr lang="en-US" sz="1100" dirty="0"/>
                        <a:t>Array of file extensions</a:t>
                      </a:r>
                    </a:p>
                  </a:txBody>
                  <a:tcPr/>
                </a:tc>
                <a:tc>
                  <a:txBody>
                    <a:bodyPr/>
                    <a:lstStyle/>
                    <a:p>
                      <a:r>
                        <a:rPr lang="en-US" sz="1100" dirty="0"/>
                        <a:t>Some file types, particularly multimedia or files that are already compressed, do not benefit very much from being optimized. This setting allows you to configure which types are excluded.</a:t>
                      </a:r>
                    </a:p>
                  </a:txBody>
                  <a:tcPr/>
                </a:tc>
                <a:extLst>
                  <a:ext uri="{0D108BD9-81ED-4DB2-BD59-A6C34878D82A}">
                    <a16:rowId xmlns:a16="http://schemas.microsoft.com/office/drawing/2014/main" val="393138732"/>
                  </a:ext>
                </a:extLst>
              </a:tr>
              <a:tr h="370840">
                <a:tc>
                  <a:txBody>
                    <a:bodyPr/>
                    <a:lstStyle/>
                    <a:p>
                      <a:r>
                        <a:rPr lang="en-US" sz="1100" dirty="0" err="1"/>
                        <a:t>ExcludeFolder</a:t>
                      </a:r>
                      <a:endParaRPr lang="en-US" sz="1100" dirty="0"/>
                    </a:p>
                  </a:txBody>
                  <a:tcPr/>
                </a:tc>
                <a:tc>
                  <a:txBody>
                    <a:bodyPr/>
                    <a:lstStyle/>
                    <a:p>
                      <a:r>
                        <a:rPr lang="en-US" sz="1100" dirty="0"/>
                        <a:t>Specifies folder paths that should not be considered for optimization</a:t>
                      </a:r>
                    </a:p>
                  </a:txBody>
                  <a:tcPr/>
                </a:tc>
                <a:tc>
                  <a:txBody>
                    <a:bodyPr/>
                    <a:lstStyle/>
                    <a:p>
                      <a:pPr marL="0" indent="0">
                        <a:buFont typeface="Arial" panose="020B0604020202020204" pitchFamily="34" charset="0"/>
                        <a:buNone/>
                      </a:pPr>
                      <a:r>
                        <a:rPr lang="en-US" sz="1100" dirty="0"/>
                        <a:t>Array of folder paths</a:t>
                      </a:r>
                    </a:p>
                  </a:txBody>
                  <a:tcPr/>
                </a:tc>
                <a:tc>
                  <a:txBody>
                    <a:bodyPr/>
                    <a:lstStyle/>
                    <a:p>
                      <a:r>
                        <a:rPr lang="en-US" sz="1100" dirty="0"/>
                        <a:t>If you want to improve performance or keep content in particular paths from being optimized, you can exclude certain paths on the volume from consideration for optimization.</a:t>
                      </a:r>
                    </a:p>
                  </a:txBody>
                  <a:tcPr/>
                </a:tc>
                <a:extLst>
                  <a:ext uri="{0D108BD9-81ED-4DB2-BD59-A6C34878D82A}">
                    <a16:rowId xmlns:a16="http://schemas.microsoft.com/office/drawing/2014/main" val="584526783"/>
                  </a:ext>
                </a:extLst>
              </a:tr>
            </a:tbl>
          </a:graphicData>
        </a:graphic>
      </p:graphicFrame>
    </p:spTree>
    <p:extLst>
      <p:ext uri="{BB962C8B-B14F-4D97-AF65-F5344CB8AC3E}">
        <p14:creationId xmlns:p14="http://schemas.microsoft.com/office/powerpoint/2010/main" val="2015290572"/>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nvPr>
        </p:nvGraphicFramePr>
        <p:xfrm>
          <a:off x="0" y="-20538"/>
          <a:ext cx="9144000" cy="5164038"/>
        </p:xfrm>
        <a:graphic>
          <a:graphicData uri="http://schemas.openxmlformats.org/drawingml/2006/table">
            <a:tbl>
              <a:tblPr firstRow="1" bandRow="1">
                <a:tableStyleId>{5C22544A-7EE6-4342-B048-85BDC9FD1C3A}</a:tableStyleId>
              </a:tblPr>
              <a:tblGrid>
                <a:gridCol w="1259632">
                  <a:extLst>
                    <a:ext uri="{9D8B030D-6E8A-4147-A177-3AD203B41FA5}">
                      <a16:colId xmlns:a16="http://schemas.microsoft.com/office/drawing/2014/main" val="4020770487"/>
                    </a:ext>
                  </a:extLst>
                </a:gridCol>
                <a:gridCol w="2376264">
                  <a:extLst>
                    <a:ext uri="{9D8B030D-6E8A-4147-A177-3AD203B41FA5}">
                      <a16:colId xmlns:a16="http://schemas.microsoft.com/office/drawing/2014/main" val="950171161"/>
                    </a:ext>
                  </a:extLst>
                </a:gridCol>
                <a:gridCol w="1872208">
                  <a:extLst>
                    <a:ext uri="{9D8B030D-6E8A-4147-A177-3AD203B41FA5}">
                      <a16:colId xmlns:a16="http://schemas.microsoft.com/office/drawing/2014/main" val="1434521068"/>
                    </a:ext>
                  </a:extLst>
                </a:gridCol>
                <a:gridCol w="3635896">
                  <a:extLst>
                    <a:ext uri="{9D8B030D-6E8A-4147-A177-3AD203B41FA5}">
                      <a16:colId xmlns:a16="http://schemas.microsoft.com/office/drawing/2014/main" val="2640214696"/>
                    </a:ext>
                  </a:extLst>
                </a:gridCol>
              </a:tblGrid>
              <a:tr h="457573">
                <a:tc>
                  <a:txBody>
                    <a:bodyPr/>
                    <a:lstStyle/>
                    <a:p>
                      <a:r>
                        <a:rPr lang="en-US" sz="1100" dirty="0"/>
                        <a:t>Parameter name</a:t>
                      </a:r>
                    </a:p>
                  </a:txBody>
                  <a:tcPr/>
                </a:tc>
                <a:tc>
                  <a:txBody>
                    <a:bodyPr/>
                    <a:lstStyle/>
                    <a:p>
                      <a:r>
                        <a:rPr lang="en-US" sz="1100" dirty="0"/>
                        <a:t>Definition</a:t>
                      </a:r>
                    </a:p>
                  </a:txBody>
                  <a:tcPr/>
                </a:tc>
                <a:tc>
                  <a:txBody>
                    <a:bodyPr/>
                    <a:lstStyle/>
                    <a:p>
                      <a:pPr marL="0" indent="0">
                        <a:buFont typeface="Arial" panose="020B0604020202020204" pitchFamily="34" charset="0"/>
                        <a:buNone/>
                      </a:pPr>
                      <a:r>
                        <a:rPr lang="en-US" sz="1100" b="1" i="0" kern="1200" dirty="0">
                          <a:solidFill>
                            <a:schemeClr val="lt1"/>
                          </a:solidFill>
                          <a:effectLst/>
                          <a:latin typeface="+mn-lt"/>
                          <a:ea typeface="+mn-ea"/>
                          <a:cs typeface="+mn-cs"/>
                        </a:rPr>
                        <a:t>Accepted values</a:t>
                      </a:r>
                      <a:endParaRPr lang="en-US" sz="1100" dirty="0"/>
                    </a:p>
                  </a:txBody>
                  <a:tcPr/>
                </a:tc>
                <a:tc>
                  <a:txBody>
                    <a:bodyPr/>
                    <a:lstStyle/>
                    <a:p>
                      <a:r>
                        <a:rPr lang="en-US" sz="1100" b="1" i="0" kern="1200" dirty="0">
                          <a:solidFill>
                            <a:schemeClr val="lt1"/>
                          </a:solidFill>
                          <a:effectLst/>
                          <a:latin typeface="+mn-lt"/>
                          <a:ea typeface="+mn-ea"/>
                          <a:cs typeface="+mn-cs"/>
                        </a:rPr>
                        <a:t>Why?</a:t>
                      </a:r>
                      <a:endParaRPr lang="en-US" sz="1100" dirty="0"/>
                    </a:p>
                  </a:txBody>
                  <a:tcPr/>
                </a:tc>
                <a:extLst>
                  <a:ext uri="{0D108BD9-81ED-4DB2-BD59-A6C34878D82A}">
                    <a16:rowId xmlns:a16="http://schemas.microsoft.com/office/drawing/2014/main" val="3032906034"/>
                  </a:ext>
                </a:extLst>
              </a:tr>
              <a:tr h="1536138">
                <a:tc>
                  <a:txBody>
                    <a:bodyPr/>
                    <a:lstStyle/>
                    <a:p>
                      <a:r>
                        <a:rPr lang="en-US" sz="1100" dirty="0" err="1"/>
                        <a:t>InputOutputScale</a:t>
                      </a:r>
                      <a:endParaRPr lang="en-US" sz="1100" dirty="0"/>
                    </a:p>
                  </a:txBody>
                  <a:tcPr/>
                </a:tc>
                <a:tc>
                  <a:txBody>
                    <a:bodyPr/>
                    <a:lstStyle/>
                    <a:p>
                      <a:r>
                        <a:rPr lang="en-US" sz="1100" dirty="0"/>
                        <a:t>Specifies the level of IO parallelization (IO queues) for Data Deduplication to use on a volume during a post-processing job</a:t>
                      </a:r>
                    </a:p>
                  </a:txBody>
                  <a:tcPr/>
                </a:tc>
                <a:tc>
                  <a:txBody>
                    <a:bodyPr/>
                    <a:lstStyle/>
                    <a:p>
                      <a:pPr marL="0" indent="0">
                        <a:buFont typeface="Arial" panose="020B0604020202020204" pitchFamily="34" charset="0"/>
                        <a:buNone/>
                      </a:pPr>
                      <a:r>
                        <a:rPr lang="en-US" sz="1100" dirty="0"/>
                        <a:t>Positive integers ranging 1-36</a:t>
                      </a:r>
                    </a:p>
                  </a:txBody>
                  <a:tcPr/>
                </a:tc>
                <a:tc>
                  <a:txBody>
                    <a:bodyPr/>
                    <a:lstStyle/>
                    <a:p>
                      <a:r>
                        <a:rPr lang="en-US" sz="1100" dirty="0"/>
                        <a:t>The main reason to modify this value is to decrease the impact on the performance of a high IO workload by restricting the number of IO queues that Data Deduplication is allowed to use on a volume. Note that modifying this setting from the default may cause Data Deduplication's post-processing jobs to run slowly.</a:t>
                      </a:r>
                    </a:p>
                  </a:txBody>
                  <a:tcPr/>
                </a:tc>
                <a:extLst>
                  <a:ext uri="{0D108BD9-81ED-4DB2-BD59-A6C34878D82A}">
                    <a16:rowId xmlns:a16="http://schemas.microsoft.com/office/drawing/2014/main" val="2131507991"/>
                  </a:ext>
                </a:extLst>
              </a:tr>
              <a:tr h="1176616">
                <a:tc>
                  <a:txBody>
                    <a:bodyPr/>
                    <a:lstStyle/>
                    <a:p>
                      <a:r>
                        <a:rPr lang="en-US" sz="1100" dirty="0" err="1"/>
                        <a:t>MinimumFileAgeDays</a:t>
                      </a:r>
                      <a:endParaRPr lang="en-US" sz="1100" dirty="0"/>
                    </a:p>
                  </a:txBody>
                  <a:tcPr/>
                </a:tc>
                <a:tc>
                  <a:txBody>
                    <a:bodyPr/>
                    <a:lstStyle/>
                    <a:p>
                      <a:r>
                        <a:rPr lang="en-US" sz="1100" dirty="0"/>
                        <a:t>Number of days after the file is created before the file is considered to be in-policy for optimization.</a:t>
                      </a:r>
                    </a:p>
                  </a:txBody>
                  <a:tcPr/>
                </a:tc>
                <a:tc>
                  <a:txBody>
                    <a:bodyPr/>
                    <a:lstStyle/>
                    <a:p>
                      <a:pPr marL="0" indent="0">
                        <a:buFont typeface="Arial" panose="020B0604020202020204" pitchFamily="34" charset="0"/>
                        <a:buNone/>
                      </a:pPr>
                      <a:r>
                        <a:rPr lang="en-US" sz="1100" dirty="0"/>
                        <a:t>Positive integers (inclusive of zero)</a:t>
                      </a:r>
                    </a:p>
                  </a:txBody>
                  <a:tcPr/>
                </a:tc>
                <a:tc>
                  <a:txBody>
                    <a:bodyPr/>
                    <a:lstStyle/>
                    <a:p>
                      <a:r>
                        <a:rPr lang="en-US" sz="1100" dirty="0"/>
                        <a:t>The Default and </a:t>
                      </a:r>
                      <a:r>
                        <a:rPr lang="en-US" sz="1100" dirty="0" err="1"/>
                        <a:t>HyperV</a:t>
                      </a:r>
                      <a:r>
                        <a:rPr lang="en-US" sz="1100" dirty="0"/>
                        <a:t> usage types set this value to 3 to maximize performance on hot or recently created files. You may want to modify this if you want Data Deduplication to be more aggressive or if you do not care about the extra latency associated with deduplication.</a:t>
                      </a:r>
                    </a:p>
                  </a:txBody>
                  <a:tcPr/>
                </a:tc>
                <a:extLst>
                  <a:ext uri="{0D108BD9-81ED-4DB2-BD59-A6C34878D82A}">
                    <a16:rowId xmlns:a16="http://schemas.microsoft.com/office/drawing/2014/main" val="393138732"/>
                  </a:ext>
                </a:extLst>
              </a:tr>
              <a:tr h="637334">
                <a:tc>
                  <a:txBody>
                    <a:bodyPr/>
                    <a:lstStyle/>
                    <a:p>
                      <a:r>
                        <a:rPr lang="en-US" sz="1100" dirty="0" err="1"/>
                        <a:t>MinimumFileSize</a:t>
                      </a:r>
                      <a:endParaRPr lang="en-US" sz="1100" dirty="0"/>
                    </a:p>
                  </a:txBody>
                  <a:tcPr/>
                </a:tc>
                <a:tc>
                  <a:txBody>
                    <a:bodyPr/>
                    <a:lstStyle/>
                    <a:p>
                      <a:r>
                        <a:rPr lang="en-US" sz="1100" dirty="0"/>
                        <a:t>Minimum file size that a file must have to be considered in-policy for optimization</a:t>
                      </a:r>
                    </a:p>
                  </a:txBody>
                  <a:tcPr/>
                </a:tc>
                <a:tc>
                  <a:txBody>
                    <a:bodyPr/>
                    <a:lstStyle/>
                    <a:p>
                      <a:pPr marL="0" indent="0">
                        <a:buFont typeface="Arial" panose="020B0604020202020204" pitchFamily="34" charset="0"/>
                        <a:buNone/>
                      </a:pPr>
                      <a:r>
                        <a:rPr lang="en-US" sz="1100" dirty="0"/>
                        <a:t>Positive integers (bytes) greater than 32 KB</a:t>
                      </a:r>
                    </a:p>
                  </a:txBody>
                  <a:tcPr/>
                </a:tc>
                <a:tc>
                  <a:txBody>
                    <a:bodyPr/>
                    <a:lstStyle/>
                    <a:p>
                      <a:r>
                        <a:rPr lang="en-US" sz="1100" dirty="0"/>
                        <a:t>The main reason to change this value is to exclude small files that may have limited optimization value to conserve compute time.</a:t>
                      </a:r>
                    </a:p>
                  </a:txBody>
                  <a:tcPr/>
                </a:tc>
                <a:extLst>
                  <a:ext uri="{0D108BD9-81ED-4DB2-BD59-A6C34878D82A}">
                    <a16:rowId xmlns:a16="http://schemas.microsoft.com/office/drawing/2014/main" val="584526783"/>
                  </a:ext>
                </a:extLst>
              </a:tr>
              <a:tr h="1356377">
                <a:tc>
                  <a:txBody>
                    <a:bodyPr/>
                    <a:lstStyle/>
                    <a:p>
                      <a:r>
                        <a:rPr lang="en-US" sz="1100" dirty="0" err="1"/>
                        <a:t>NoCompress</a:t>
                      </a:r>
                      <a:endParaRPr lang="en-US" sz="1100" dirty="0"/>
                    </a:p>
                  </a:txBody>
                  <a:tcPr/>
                </a:tc>
                <a:tc>
                  <a:txBody>
                    <a:bodyPr/>
                    <a:lstStyle/>
                    <a:p>
                      <a:r>
                        <a:rPr lang="en-US" sz="1100" dirty="0"/>
                        <a:t>Whether the chunks should be compressed before being put into the Chunk Store</a:t>
                      </a:r>
                    </a:p>
                  </a:txBody>
                  <a:tcPr/>
                </a:tc>
                <a:tc>
                  <a:txBody>
                    <a:bodyPr/>
                    <a:lstStyle/>
                    <a:p>
                      <a:pPr marL="0" indent="0">
                        <a:buFont typeface="Arial" panose="020B0604020202020204" pitchFamily="34" charset="0"/>
                        <a:buNone/>
                      </a:pPr>
                      <a:r>
                        <a:rPr lang="en-US" sz="1100" dirty="0"/>
                        <a:t>True/False</a:t>
                      </a:r>
                    </a:p>
                  </a:txBody>
                  <a:tcPr/>
                </a:tc>
                <a:tc>
                  <a:txBody>
                    <a:bodyPr/>
                    <a:lstStyle/>
                    <a:p>
                      <a:r>
                        <a:rPr lang="en-US" sz="1100" dirty="0"/>
                        <a:t>Some types of files, particularly multimedia files and already compressed file types, may not compress well. This setting allows you to turn off compression for all files on the volume. This would be ideal if you are optimizing a dataset that has a lot of files that are already compressed.</a:t>
                      </a:r>
                    </a:p>
                  </a:txBody>
                  <a:tcPr/>
                </a:tc>
                <a:extLst>
                  <a:ext uri="{0D108BD9-81ED-4DB2-BD59-A6C34878D82A}">
                    <a16:rowId xmlns:a16="http://schemas.microsoft.com/office/drawing/2014/main" val="3230464946"/>
                  </a:ext>
                </a:extLst>
              </a:tr>
            </a:tbl>
          </a:graphicData>
        </a:graphic>
      </p:graphicFrame>
    </p:spTree>
    <p:extLst>
      <p:ext uri="{BB962C8B-B14F-4D97-AF65-F5344CB8AC3E}">
        <p14:creationId xmlns:p14="http://schemas.microsoft.com/office/powerpoint/2010/main" val="1305335604"/>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nvPr>
        </p:nvGraphicFramePr>
        <p:xfrm>
          <a:off x="0" y="-20538"/>
          <a:ext cx="9144000" cy="5045945"/>
        </p:xfrm>
        <a:graphic>
          <a:graphicData uri="http://schemas.openxmlformats.org/drawingml/2006/table">
            <a:tbl>
              <a:tblPr firstRow="1" bandRow="1">
                <a:tableStyleId>{5C22544A-7EE6-4342-B048-85BDC9FD1C3A}</a:tableStyleId>
              </a:tblPr>
              <a:tblGrid>
                <a:gridCol w="1259632">
                  <a:extLst>
                    <a:ext uri="{9D8B030D-6E8A-4147-A177-3AD203B41FA5}">
                      <a16:colId xmlns:a16="http://schemas.microsoft.com/office/drawing/2014/main" val="4020770487"/>
                    </a:ext>
                  </a:extLst>
                </a:gridCol>
                <a:gridCol w="2376264">
                  <a:extLst>
                    <a:ext uri="{9D8B030D-6E8A-4147-A177-3AD203B41FA5}">
                      <a16:colId xmlns:a16="http://schemas.microsoft.com/office/drawing/2014/main" val="950171161"/>
                    </a:ext>
                  </a:extLst>
                </a:gridCol>
                <a:gridCol w="1368152">
                  <a:extLst>
                    <a:ext uri="{9D8B030D-6E8A-4147-A177-3AD203B41FA5}">
                      <a16:colId xmlns:a16="http://schemas.microsoft.com/office/drawing/2014/main" val="1434521068"/>
                    </a:ext>
                  </a:extLst>
                </a:gridCol>
                <a:gridCol w="4139952">
                  <a:extLst>
                    <a:ext uri="{9D8B030D-6E8A-4147-A177-3AD203B41FA5}">
                      <a16:colId xmlns:a16="http://schemas.microsoft.com/office/drawing/2014/main" val="2640214696"/>
                    </a:ext>
                  </a:extLst>
                </a:gridCol>
              </a:tblGrid>
              <a:tr h="457573">
                <a:tc>
                  <a:txBody>
                    <a:bodyPr/>
                    <a:lstStyle/>
                    <a:p>
                      <a:r>
                        <a:rPr lang="en-US" sz="1100" dirty="0"/>
                        <a:t>Parameter name</a:t>
                      </a:r>
                    </a:p>
                  </a:txBody>
                  <a:tcPr/>
                </a:tc>
                <a:tc>
                  <a:txBody>
                    <a:bodyPr/>
                    <a:lstStyle/>
                    <a:p>
                      <a:r>
                        <a:rPr lang="en-US" sz="1100" dirty="0"/>
                        <a:t>Definition</a:t>
                      </a:r>
                    </a:p>
                  </a:txBody>
                  <a:tcPr/>
                </a:tc>
                <a:tc>
                  <a:txBody>
                    <a:bodyPr/>
                    <a:lstStyle/>
                    <a:p>
                      <a:pPr marL="0" indent="0">
                        <a:buFont typeface="Arial" panose="020B0604020202020204" pitchFamily="34" charset="0"/>
                        <a:buNone/>
                      </a:pPr>
                      <a:r>
                        <a:rPr lang="en-US" sz="1100" b="1" i="0" kern="1200" dirty="0">
                          <a:solidFill>
                            <a:schemeClr val="lt1"/>
                          </a:solidFill>
                          <a:effectLst/>
                          <a:latin typeface="+mn-lt"/>
                          <a:ea typeface="+mn-ea"/>
                          <a:cs typeface="+mn-cs"/>
                        </a:rPr>
                        <a:t>Accepted values</a:t>
                      </a:r>
                      <a:endParaRPr lang="en-US" sz="1100" dirty="0"/>
                    </a:p>
                  </a:txBody>
                  <a:tcPr/>
                </a:tc>
                <a:tc>
                  <a:txBody>
                    <a:bodyPr/>
                    <a:lstStyle/>
                    <a:p>
                      <a:r>
                        <a:rPr lang="en-US" sz="1100" b="1" i="0" kern="1200" dirty="0">
                          <a:solidFill>
                            <a:schemeClr val="lt1"/>
                          </a:solidFill>
                          <a:effectLst/>
                          <a:latin typeface="+mn-lt"/>
                          <a:ea typeface="+mn-ea"/>
                          <a:cs typeface="+mn-cs"/>
                        </a:rPr>
                        <a:t>Why?</a:t>
                      </a:r>
                      <a:endParaRPr lang="en-US" sz="1100" dirty="0"/>
                    </a:p>
                  </a:txBody>
                  <a:tcPr/>
                </a:tc>
                <a:extLst>
                  <a:ext uri="{0D108BD9-81ED-4DB2-BD59-A6C34878D82A}">
                    <a16:rowId xmlns:a16="http://schemas.microsoft.com/office/drawing/2014/main" val="3032906034"/>
                  </a:ext>
                </a:extLst>
              </a:tr>
              <a:tr h="1126603">
                <a:tc>
                  <a:txBody>
                    <a:bodyPr/>
                    <a:lstStyle/>
                    <a:p>
                      <a:r>
                        <a:rPr lang="en-US" sz="1100" dirty="0" err="1"/>
                        <a:t>NoCompressionFileType</a:t>
                      </a:r>
                      <a:endParaRPr lang="en-US" sz="1100" dirty="0"/>
                    </a:p>
                  </a:txBody>
                  <a:tcPr/>
                </a:tc>
                <a:tc>
                  <a:txBody>
                    <a:bodyPr/>
                    <a:lstStyle/>
                    <a:p>
                      <a:r>
                        <a:rPr lang="en-US" sz="1100" dirty="0"/>
                        <a:t>File types whose chunks should not be compressed before going into the Chunk Store</a:t>
                      </a:r>
                    </a:p>
                  </a:txBody>
                  <a:tcPr/>
                </a:tc>
                <a:tc>
                  <a:txBody>
                    <a:bodyPr/>
                    <a:lstStyle/>
                    <a:p>
                      <a:pPr marL="0" indent="0">
                        <a:buFont typeface="Arial" panose="020B0604020202020204" pitchFamily="34" charset="0"/>
                        <a:buNone/>
                      </a:pPr>
                      <a:r>
                        <a:rPr lang="en-US" sz="1100" dirty="0"/>
                        <a:t>Array of file extensions</a:t>
                      </a:r>
                    </a:p>
                  </a:txBody>
                  <a:tcPr/>
                </a:tc>
                <a:tc>
                  <a:txBody>
                    <a:bodyPr/>
                    <a:lstStyle/>
                    <a:p>
                      <a:r>
                        <a:rPr lang="en-US" sz="1100" dirty="0"/>
                        <a:t>Some types of files, particularly multimedia files and already compressed file types, may not compress well. This setting allows compression to be turned off for those files, saving CPU resources.</a:t>
                      </a:r>
                    </a:p>
                    <a:p>
                      <a:endParaRPr lang="en-US" sz="1100" dirty="0"/>
                    </a:p>
                  </a:txBody>
                  <a:tcPr/>
                </a:tc>
                <a:extLst>
                  <a:ext uri="{0D108BD9-81ED-4DB2-BD59-A6C34878D82A}">
                    <a16:rowId xmlns:a16="http://schemas.microsoft.com/office/drawing/2014/main" val="2131507991"/>
                  </a:ext>
                </a:extLst>
              </a:tr>
              <a:tr h="1008112">
                <a:tc>
                  <a:txBody>
                    <a:bodyPr/>
                    <a:lstStyle/>
                    <a:p>
                      <a:r>
                        <a:rPr lang="en-US" sz="1100" dirty="0" err="1"/>
                        <a:t>OptimizeInUseFiles</a:t>
                      </a:r>
                      <a:endParaRPr lang="en-US" sz="1100" dirty="0"/>
                    </a:p>
                  </a:txBody>
                  <a:tcPr/>
                </a:tc>
                <a:tc>
                  <a:txBody>
                    <a:bodyPr/>
                    <a:lstStyle/>
                    <a:p>
                      <a:r>
                        <a:rPr lang="en-US" sz="1100" dirty="0"/>
                        <a:t>When enabled, files that have active handles against them will be considered as in-policy for optimization.</a:t>
                      </a:r>
                    </a:p>
                  </a:txBody>
                  <a:tcPr/>
                </a:tc>
                <a:tc>
                  <a:txBody>
                    <a:bodyPr/>
                    <a:lstStyle/>
                    <a:p>
                      <a:pPr marL="0" indent="0">
                        <a:buFont typeface="Arial" panose="020B0604020202020204" pitchFamily="34" charset="0"/>
                        <a:buNone/>
                      </a:pPr>
                      <a:r>
                        <a:rPr lang="en-US" sz="1100" dirty="0"/>
                        <a:t>True/false</a:t>
                      </a:r>
                    </a:p>
                  </a:txBody>
                  <a:tcPr/>
                </a:tc>
                <a:tc>
                  <a:txBody>
                    <a:bodyPr/>
                    <a:lstStyle/>
                    <a:p>
                      <a:r>
                        <a:rPr lang="en-US" sz="1100" dirty="0"/>
                        <a:t>Enable this setting if your workload keeps files open for extended periods of time. If this setting is not enabled, a file would never get optimized if the workload has an open handle to it, even if it's only occasionally appending data at the end.</a:t>
                      </a:r>
                    </a:p>
                  </a:txBody>
                  <a:tcPr/>
                </a:tc>
                <a:extLst>
                  <a:ext uri="{0D108BD9-81ED-4DB2-BD59-A6C34878D82A}">
                    <a16:rowId xmlns:a16="http://schemas.microsoft.com/office/drawing/2014/main" val="393138732"/>
                  </a:ext>
                </a:extLst>
              </a:tr>
              <a:tr h="637334">
                <a:tc>
                  <a:txBody>
                    <a:bodyPr/>
                    <a:lstStyle/>
                    <a:p>
                      <a:r>
                        <a:rPr lang="en-US" sz="1100" dirty="0" err="1"/>
                        <a:t>OptimizePartialFiles</a:t>
                      </a:r>
                      <a:endParaRPr lang="en-US" sz="1100" dirty="0"/>
                    </a:p>
                  </a:txBody>
                  <a:tcPr/>
                </a:tc>
                <a:tc>
                  <a:txBody>
                    <a:bodyPr/>
                    <a:lstStyle/>
                    <a:p>
                      <a:r>
                        <a:rPr lang="en-US" sz="1100" dirty="0"/>
                        <a:t>When enabled, the </a:t>
                      </a:r>
                      <a:r>
                        <a:rPr lang="en-US" sz="1100" dirty="0" err="1"/>
                        <a:t>MinimumFileAge</a:t>
                      </a:r>
                      <a:r>
                        <a:rPr lang="en-US" sz="1100" dirty="0"/>
                        <a:t> value applies to segments of a file rather than to the whole file.</a:t>
                      </a:r>
                    </a:p>
                  </a:txBody>
                  <a:tcPr/>
                </a:tc>
                <a:tc>
                  <a:txBody>
                    <a:bodyPr/>
                    <a:lstStyle/>
                    <a:p>
                      <a:pPr marL="0" indent="0">
                        <a:buFont typeface="Arial" panose="020B0604020202020204" pitchFamily="34" charset="0"/>
                        <a:buNone/>
                      </a:pPr>
                      <a:r>
                        <a:rPr lang="en-US" sz="1100" dirty="0"/>
                        <a:t>True/false</a:t>
                      </a:r>
                    </a:p>
                  </a:txBody>
                  <a:tcPr/>
                </a:tc>
                <a:tc>
                  <a:txBody>
                    <a:bodyPr/>
                    <a:lstStyle/>
                    <a:p>
                      <a:r>
                        <a:rPr lang="en-US" sz="1100" dirty="0"/>
                        <a:t>Enable this setting if your workload works with large, often edited files where most of the file content is untouched. If this setting is not enabled, these files would never get optimized because they keep getting changed, even though most of the file content is ready to be optimized.</a:t>
                      </a:r>
                    </a:p>
                  </a:txBody>
                  <a:tcPr/>
                </a:tc>
                <a:extLst>
                  <a:ext uri="{0D108BD9-81ED-4DB2-BD59-A6C34878D82A}">
                    <a16:rowId xmlns:a16="http://schemas.microsoft.com/office/drawing/2014/main" val="584526783"/>
                  </a:ext>
                </a:extLst>
              </a:tr>
              <a:tr h="1356377">
                <a:tc>
                  <a:txBody>
                    <a:bodyPr/>
                    <a:lstStyle/>
                    <a:p>
                      <a:r>
                        <a:rPr lang="en-US" sz="1100" dirty="0"/>
                        <a:t>Verify</a:t>
                      </a:r>
                    </a:p>
                  </a:txBody>
                  <a:tcPr/>
                </a:tc>
                <a:tc>
                  <a:txBody>
                    <a:bodyPr/>
                    <a:lstStyle/>
                    <a:p>
                      <a:r>
                        <a:rPr lang="en-US" sz="1100" dirty="0"/>
                        <a:t>When enabled, if the hash of a chunk matches a chunk we already have in our Chunk Store, the chunks are compared byte-by-byte to ensure they are identical.</a:t>
                      </a:r>
                    </a:p>
                  </a:txBody>
                  <a:tcPr/>
                </a:tc>
                <a:tc>
                  <a:txBody>
                    <a:bodyPr/>
                    <a:lstStyle/>
                    <a:p>
                      <a:pPr marL="0" indent="0">
                        <a:buFont typeface="Arial" panose="020B0604020202020204" pitchFamily="34" charset="0"/>
                        <a:buNone/>
                      </a:pPr>
                      <a:r>
                        <a:rPr lang="en-US" sz="1100" dirty="0"/>
                        <a:t>True/false</a:t>
                      </a:r>
                    </a:p>
                  </a:txBody>
                  <a:tcPr/>
                </a:tc>
                <a:tc>
                  <a:txBody>
                    <a:bodyPr/>
                    <a:lstStyle/>
                    <a:p>
                      <a:r>
                        <a:rPr lang="en-US" sz="1100" dirty="0"/>
                        <a:t>This is an integrity feature that ensures that the hashing algorithm that compares chunks does not make a mistake by comparing two chunks of data that are actually different but have the same hash. In practice, it is extremely improbable that this would ever happen. Enabling the verification feature adds significant overhead to the optimization job.</a:t>
                      </a:r>
                    </a:p>
                  </a:txBody>
                  <a:tcPr/>
                </a:tc>
                <a:extLst>
                  <a:ext uri="{0D108BD9-81ED-4DB2-BD59-A6C34878D82A}">
                    <a16:rowId xmlns:a16="http://schemas.microsoft.com/office/drawing/2014/main" val="3230464946"/>
                  </a:ext>
                </a:extLst>
              </a:tr>
            </a:tbl>
          </a:graphicData>
        </a:graphic>
      </p:graphicFrame>
    </p:spTree>
    <p:extLst>
      <p:ext uri="{BB962C8B-B14F-4D97-AF65-F5344CB8AC3E}">
        <p14:creationId xmlns:p14="http://schemas.microsoft.com/office/powerpoint/2010/main" val="2694843569"/>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Benefits</a:t>
            </a:r>
            <a:endParaRPr lang="en-US" dirty="0">
              <a:gradFill flip="none" rotWithShape="1">
                <a:gsLst>
                  <a:gs pos="0">
                    <a:schemeClr val="accent1"/>
                  </a:gs>
                  <a:gs pos="100000">
                    <a:schemeClr val="accent1"/>
                  </a:gs>
                </a:gsLst>
                <a:lin ang="5400000" scaled="0"/>
                <a:tileRect/>
              </a:gradFill>
            </a:endParaRPr>
          </a:p>
        </p:txBody>
      </p:sp>
      <p:sp>
        <p:nvSpPr>
          <p:cNvPr id="20" name="Rectangle 19"/>
          <p:cNvSpPr/>
          <p:nvPr/>
        </p:nvSpPr>
        <p:spPr bwMode="auto">
          <a:xfrm>
            <a:off x="6849595" y="1128317"/>
            <a:ext cx="1408781" cy="1408781"/>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0" tIns="34290" rIns="34290" bIns="34290" numCol="1" spcCol="0" rtlCol="0" fromWordArt="0" anchor="b" anchorCtr="0" forceAA="0" compatLnSpc="1">
            <a:prstTxWarp prst="textNoShape">
              <a:avLst/>
            </a:prstTxWarp>
            <a:noAutofit/>
          </a:bodyPr>
          <a:lstStyle/>
          <a:p>
            <a:pPr defTabSz="685574" fontAlgn="base">
              <a:lnSpc>
                <a:spcPct val="80000"/>
              </a:lnSpc>
              <a:spcBef>
                <a:spcPct val="0"/>
              </a:spcBef>
              <a:spcAft>
                <a:spcPct val="0"/>
              </a:spcAft>
            </a:pPr>
            <a:endParaRPr lang="en-US" sz="1350" spc="-38"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21" name="Rectangle 20"/>
          <p:cNvSpPr/>
          <p:nvPr/>
        </p:nvSpPr>
        <p:spPr bwMode="auto">
          <a:xfrm>
            <a:off x="6849595" y="2618261"/>
            <a:ext cx="1408781" cy="1408781"/>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0" tIns="34290" rIns="34290" bIns="34290" numCol="1" spcCol="0" rtlCol="0" fromWordArt="0" anchor="b" anchorCtr="0" forceAA="0" compatLnSpc="1">
            <a:prstTxWarp prst="textNoShape">
              <a:avLst/>
            </a:prstTxWarp>
            <a:noAutofit/>
          </a:bodyPr>
          <a:lstStyle/>
          <a:p>
            <a:pPr defTabSz="685574" fontAlgn="base">
              <a:lnSpc>
                <a:spcPct val="80000"/>
              </a:lnSpc>
              <a:spcBef>
                <a:spcPct val="0"/>
              </a:spcBef>
              <a:spcAft>
                <a:spcPct val="0"/>
              </a:spcAft>
            </a:pPr>
            <a:endParaRPr lang="en-US" sz="1350" spc="-38"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27" name="Rectangle 26"/>
          <p:cNvSpPr/>
          <p:nvPr/>
        </p:nvSpPr>
        <p:spPr bwMode="auto">
          <a:xfrm>
            <a:off x="904675" y="1128318"/>
            <a:ext cx="2900934" cy="658368"/>
          </a:xfrm>
          <a:prstGeom prst="rect">
            <a:avLst/>
          </a:prstGeom>
          <a:solidFill>
            <a:srgbClr val="9292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0" tIns="34290" rIns="34290" bIns="34290" numCol="1" spcCol="0" rtlCol="0" fromWordArt="0" anchor="b" anchorCtr="0" forceAA="0" compatLnSpc="1">
            <a:prstTxWarp prst="textNoShape">
              <a:avLst/>
            </a:prstTxWarp>
            <a:noAutofit/>
          </a:bodyPr>
          <a:lstStyle/>
          <a:p>
            <a:pPr defTabSz="685574" fontAlgn="base">
              <a:spcBef>
                <a:spcPct val="0"/>
              </a:spcBef>
              <a:spcAft>
                <a:spcPct val="0"/>
              </a:spcAft>
            </a:pPr>
            <a:r>
              <a:rPr lang="en-US" sz="900" dirty="0">
                <a:gradFill>
                  <a:gsLst>
                    <a:gs pos="0">
                      <a:srgbClr val="FFFFFF"/>
                    </a:gs>
                    <a:gs pos="100000">
                      <a:srgbClr val="FFFFFF"/>
                    </a:gs>
                  </a:gsLst>
                  <a:lin ang="5400000" scaled="0"/>
                </a:gradFill>
                <a:latin typeface="Segoe UI" pitchFamily="34" charset="0"/>
                <a:ea typeface="Segoe UI" pitchFamily="34" charset="0"/>
                <a:cs typeface="Segoe UI" pitchFamily="34" charset="0"/>
              </a:rPr>
              <a:t>1.0</a:t>
            </a:r>
          </a:p>
        </p:txBody>
      </p:sp>
      <p:sp>
        <p:nvSpPr>
          <p:cNvPr id="28" name="Rectangle 27"/>
          <p:cNvSpPr/>
          <p:nvPr/>
        </p:nvSpPr>
        <p:spPr bwMode="auto">
          <a:xfrm>
            <a:off x="904675" y="1878730"/>
            <a:ext cx="2900934" cy="658368"/>
          </a:xfrm>
          <a:prstGeom prst="rect">
            <a:avLst/>
          </a:prstGeom>
          <a:solidFill>
            <a:srgbClr val="9292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0" tIns="34290" rIns="34290" bIns="34290" numCol="1" spcCol="0" rtlCol="0" fromWordArt="0" anchor="b" anchorCtr="0" forceAA="0" compatLnSpc="1">
            <a:prstTxWarp prst="textNoShape">
              <a:avLst/>
            </a:prstTxWarp>
            <a:noAutofit/>
          </a:bodyPr>
          <a:lstStyle/>
          <a:p>
            <a:pPr defTabSz="685574" fontAlgn="base">
              <a:spcBef>
                <a:spcPct val="0"/>
              </a:spcBef>
              <a:spcAft>
                <a:spcPct val="0"/>
              </a:spcAft>
            </a:pPr>
            <a:endParaRPr lang="en-US" sz="90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31" name="Rectangle 30"/>
          <p:cNvSpPr/>
          <p:nvPr/>
        </p:nvSpPr>
        <p:spPr bwMode="auto">
          <a:xfrm>
            <a:off x="904675" y="2623470"/>
            <a:ext cx="2900934" cy="658368"/>
          </a:xfrm>
          <a:prstGeom prst="rect">
            <a:avLst/>
          </a:prstGeom>
          <a:solidFill>
            <a:srgbClr val="9292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0" tIns="34290" rIns="34290" bIns="34290" numCol="1" spcCol="0" rtlCol="0" fromWordArt="0" anchor="b" anchorCtr="0" forceAA="0" compatLnSpc="1">
            <a:prstTxWarp prst="textNoShape">
              <a:avLst/>
            </a:prstTxWarp>
            <a:noAutofit/>
          </a:bodyPr>
          <a:lstStyle/>
          <a:p>
            <a:pPr defTabSz="685574" fontAlgn="base">
              <a:spcBef>
                <a:spcPct val="0"/>
              </a:spcBef>
              <a:spcAft>
                <a:spcPct val="0"/>
              </a:spcAft>
            </a:pPr>
            <a:r>
              <a:rPr lang="en-US" sz="900" dirty="0">
                <a:gradFill>
                  <a:gsLst>
                    <a:gs pos="0">
                      <a:srgbClr val="FFFFFF"/>
                    </a:gs>
                    <a:gs pos="100000">
                      <a:srgbClr val="FFFFFF"/>
                    </a:gs>
                  </a:gsLst>
                  <a:lin ang="5400000" scaled="0"/>
                </a:gradFill>
                <a:latin typeface="Segoe UI" pitchFamily="34" charset="0"/>
                <a:ea typeface="Segoe UI" pitchFamily="34" charset="0"/>
                <a:cs typeface="Segoe UI" pitchFamily="34" charset="0"/>
              </a:rPr>
              <a:t>1.0</a:t>
            </a:r>
          </a:p>
        </p:txBody>
      </p:sp>
      <p:sp>
        <p:nvSpPr>
          <p:cNvPr id="32" name="Rectangle 31"/>
          <p:cNvSpPr/>
          <p:nvPr/>
        </p:nvSpPr>
        <p:spPr bwMode="auto">
          <a:xfrm>
            <a:off x="904675" y="3373883"/>
            <a:ext cx="2900934" cy="658368"/>
          </a:xfrm>
          <a:prstGeom prst="rect">
            <a:avLst/>
          </a:prstGeom>
          <a:solidFill>
            <a:srgbClr val="9292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0" tIns="34290" rIns="34290" bIns="34290" numCol="1" spcCol="0" rtlCol="0" fromWordArt="0" anchor="b" anchorCtr="0" forceAA="0" compatLnSpc="1">
            <a:prstTxWarp prst="textNoShape">
              <a:avLst/>
            </a:prstTxWarp>
            <a:noAutofit/>
          </a:bodyPr>
          <a:lstStyle/>
          <a:p>
            <a:pPr defTabSz="685574" fontAlgn="base">
              <a:spcBef>
                <a:spcPct val="0"/>
              </a:spcBef>
              <a:spcAft>
                <a:spcPct val="0"/>
              </a:spcAft>
            </a:pPr>
            <a:endParaRPr lang="en-US" sz="90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33" name="Rectangle 32"/>
          <p:cNvSpPr/>
          <p:nvPr/>
        </p:nvSpPr>
        <p:spPr bwMode="auto">
          <a:xfrm>
            <a:off x="904674" y="1128318"/>
            <a:ext cx="1453896" cy="658368"/>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0" tIns="34290" rIns="34290" bIns="34290" numCol="1" spcCol="0" rtlCol="0" fromWordArt="0" anchor="b" anchorCtr="0" forceAA="0" compatLnSpc="1">
            <a:prstTxWarp prst="textNoShape">
              <a:avLst/>
            </a:prstTxWarp>
            <a:noAutofit/>
          </a:bodyPr>
          <a:lstStyle/>
          <a:p>
            <a:pPr defTabSz="685574" fontAlgn="base">
              <a:spcBef>
                <a:spcPct val="0"/>
              </a:spcBef>
              <a:spcAft>
                <a:spcPct val="0"/>
              </a:spcAft>
            </a:pPr>
            <a:r>
              <a:rPr lang="en-US" sz="1350" b="1" spc="-38" dirty="0">
                <a:gradFill>
                  <a:gsLst>
                    <a:gs pos="0">
                      <a:srgbClr val="FFFFFF"/>
                    </a:gs>
                    <a:gs pos="100000">
                      <a:srgbClr val="FFFFFF"/>
                    </a:gs>
                  </a:gsLst>
                  <a:lin ang="5400000" scaled="0"/>
                </a:gradFill>
                <a:latin typeface="Segoe UI" pitchFamily="34" charset="0"/>
                <a:ea typeface="Segoe UI" pitchFamily="34" charset="0"/>
                <a:cs typeface="Segoe UI" pitchFamily="34" charset="0"/>
              </a:rPr>
              <a:t>50-60% - General</a:t>
            </a:r>
            <a:endParaRPr lang="en-US" sz="1350" spc="-38"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34" name="Rectangle 33"/>
          <p:cNvSpPr/>
          <p:nvPr/>
        </p:nvSpPr>
        <p:spPr bwMode="auto">
          <a:xfrm>
            <a:off x="904675" y="1878730"/>
            <a:ext cx="1241870" cy="658368"/>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0" tIns="34290" rIns="34290" bIns="34290" numCol="1" spcCol="0" rtlCol="0" fromWordArt="0" anchor="b" anchorCtr="0" forceAA="0" compatLnSpc="1">
            <a:prstTxWarp prst="textNoShape">
              <a:avLst/>
            </a:prstTxWarp>
            <a:noAutofit/>
          </a:bodyPr>
          <a:lstStyle/>
          <a:p>
            <a:pPr defTabSz="685574" fontAlgn="base">
              <a:spcBef>
                <a:spcPct val="0"/>
              </a:spcBef>
              <a:spcAft>
                <a:spcPct val="0"/>
              </a:spcAft>
            </a:pPr>
            <a:r>
              <a:rPr lang="en-US" sz="1350" b="1" spc="-38" dirty="0">
                <a:gradFill>
                  <a:gsLst>
                    <a:gs pos="0">
                      <a:srgbClr val="FFFFFF"/>
                    </a:gs>
                    <a:gs pos="100000">
                      <a:srgbClr val="FFFFFF"/>
                    </a:gs>
                  </a:gsLst>
                  <a:lin ang="5400000" scaled="0"/>
                </a:gradFill>
                <a:latin typeface="Segoe UI" pitchFamily="34" charset="0"/>
                <a:ea typeface="Segoe UI" pitchFamily="34" charset="0"/>
                <a:cs typeface="Segoe UI" pitchFamily="34" charset="0"/>
              </a:rPr>
              <a:t>30-50% - Documents</a:t>
            </a:r>
            <a:endParaRPr lang="en-US" sz="1350" spc="-38"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35" name="Rectangle 34"/>
          <p:cNvSpPr/>
          <p:nvPr/>
        </p:nvSpPr>
        <p:spPr bwMode="auto">
          <a:xfrm>
            <a:off x="904675" y="2623470"/>
            <a:ext cx="2249291" cy="658368"/>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0" tIns="34290" rIns="34290" bIns="34290" numCol="1" spcCol="0" rtlCol="0" fromWordArt="0" anchor="b" anchorCtr="0" forceAA="0" compatLnSpc="1">
            <a:prstTxWarp prst="textNoShape">
              <a:avLst/>
            </a:prstTxWarp>
            <a:noAutofit/>
          </a:bodyPr>
          <a:lstStyle/>
          <a:p>
            <a:pPr defTabSz="685574" fontAlgn="base">
              <a:spcBef>
                <a:spcPct val="0"/>
              </a:spcBef>
              <a:spcAft>
                <a:spcPct val="0"/>
              </a:spcAft>
            </a:pPr>
            <a:r>
              <a:rPr lang="en-US" sz="1350" b="1" spc="-38" dirty="0">
                <a:gradFill>
                  <a:gsLst>
                    <a:gs pos="0">
                      <a:srgbClr val="FFFFFF"/>
                    </a:gs>
                    <a:gs pos="100000">
                      <a:srgbClr val="FFFFFF"/>
                    </a:gs>
                  </a:gsLst>
                  <a:lin ang="5400000" scaled="0"/>
                </a:gradFill>
                <a:latin typeface="Segoe UI" pitchFamily="34" charset="0"/>
                <a:ea typeface="Segoe UI" pitchFamily="34" charset="0"/>
                <a:cs typeface="Segoe UI" pitchFamily="34" charset="0"/>
              </a:rPr>
              <a:t>70-80% - Application</a:t>
            </a:r>
            <a:endParaRPr lang="en-US" sz="1350" spc="-38"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36" name="Rectangle 35"/>
          <p:cNvSpPr/>
          <p:nvPr/>
        </p:nvSpPr>
        <p:spPr bwMode="auto">
          <a:xfrm>
            <a:off x="904675" y="3373883"/>
            <a:ext cx="2744591" cy="658368"/>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0" tIns="34290" rIns="34290" bIns="34290" numCol="1" spcCol="0" rtlCol="0" fromWordArt="0" anchor="b" anchorCtr="0" forceAA="0" compatLnSpc="1">
            <a:prstTxWarp prst="textNoShape">
              <a:avLst/>
            </a:prstTxWarp>
            <a:noAutofit/>
          </a:bodyPr>
          <a:lstStyle/>
          <a:p>
            <a:pPr defTabSz="685574" fontAlgn="base">
              <a:spcBef>
                <a:spcPct val="0"/>
              </a:spcBef>
              <a:spcAft>
                <a:spcPct val="0"/>
              </a:spcAft>
            </a:pPr>
            <a:r>
              <a:rPr lang="en-US" sz="1350" b="1" spc="-38" dirty="0">
                <a:gradFill>
                  <a:gsLst>
                    <a:gs pos="0">
                      <a:srgbClr val="FFFFFF"/>
                    </a:gs>
                    <a:gs pos="100000">
                      <a:srgbClr val="FFFFFF"/>
                    </a:gs>
                  </a:gsLst>
                  <a:lin ang="5400000" scaled="0"/>
                </a:gradFill>
                <a:latin typeface="Segoe UI" pitchFamily="34" charset="0"/>
                <a:ea typeface="Segoe UI" pitchFamily="34" charset="0"/>
                <a:cs typeface="Segoe UI" pitchFamily="34" charset="0"/>
              </a:rPr>
              <a:t>80-95% - VHD Library</a:t>
            </a:r>
            <a:endParaRPr lang="en-US" sz="1350" spc="-38"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41" name="Freeform 14"/>
          <p:cNvSpPr>
            <a:spLocks noEditPoints="1"/>
          </p:cNvSpPr>
          <p:nvPr/>
        </p:nvSpPr>
        <p:spPr bwMode="auto">
          <a:xfrm>
            <a:off x="7280046" y="2906317"/>
            <a:ext cx="547880" cy="579963"/>
          </a:xfrm>
          <a:custGeom>
            <a:avLst/>
            <a:gdLst>
              <a:gd name="T0" fmla="*/ 0 w 383"/>
              <a:gd name="T1" fmla="*/ 378 h 405"/>
              <a:gd name="T2" fmla="*/ 0 w 383"/>
              <a:gd name="T3" fmla="*/ 163 h 405"/>
              <a:gd name="T4" fmla="*/ 39 w 383"/>
              <a:gd name="T5" fmla="*/ 163 h 405"/>
              <a:gd name="T6" fmla="*/ 39 w 383"/>
              <a:gd name="T7" fmla="*/ 378 h 405"/>
              <a:gd name="T8" fmla="*/ 0 w 383"/>
              <a:gd name="T9" fmla="*/ 378 h 405"/>
              <a:gd name="T10" fmla="*/ 357 w 383"/>
              <a:gd name="T11" fmla="*/ 158 h 405"/>
              <a:gd name="T12" fmla="*/ 263 w 383"/>
              <a:gd name="T13" fmla="*/ 156 h 405"/>
              <a:gd name="T14" fmla="*/ 286 w 383"/>
              <a:gd name="T15" fmla="*/ 97 h 405"/>
              <a:gd name="T16" fmla="*/ 260 w 383"/>
              <a:gd name="T17" fmla="*/ 0 h 405"/>
              <a:gd name="T18" fmla="*/ 233 w 383"/>
              <a:gd name="T19" fmla="*/ 26 h 405"/>
              <a:gd name="T20" fmla="*/ 131 w 383"/>
              <a:gd name="T21" fmla="*/ 145 h 405"/>
              <a:gd name="T22" fmla="*/ 59 w 383"/>
              <a:gd name="T23" fmla="*/ 185 h 405"/>
              <a:gd name="T24" fmla="*/ 59 w 383"/>
              <a:gd name="T25" fmla="*/ 364 h 405"/>
              <a:gd name="T26" fmla="*/ 162 w 383"/>
              <a:gd name="T27" fmla="*/ 405 h 405"/>
              <a:gd name="T28" fmla="*/ 276 w 383"/>
              <a:gd name="T29" fmla="*/ 403 h 405"/>
              <a:gd name="T30" fmla="*/ 305 w 383"/>
              <a:gd name="T31" fmla="*/ 377 h 405"/>
              <a:gd name="T32" fmla="*/ 291 w 383"/>
              <a:gd name="T33" fmla="*/ 351 h 405"/>
              <a:gd name="T34" fmla="*/ 291 w 383"/>
              <a:gd name="T35" fmla="*/ 351 h 405"/>
              <a:gd name="T36" fmla="*/ 290 w 383"/>
              <a:gd name="T37" fmla="*/ 351 h 405"/>
              <a:gd name="T38" fmla="*/ 286 w 383"/>
              <a:gd name="T39" fmla="*/ 346 h 405"/>
              <a:gd name="T40" fmla="*/ 291 w 383"/>
              <a:gd name="T41" fmla="*/ 340 h 405"/>
              <a:gd name="T42" fmla="*/ 302 w 383"/>
              <a:gd name="T43" fmla="*/ 340 h 405"/>
              <a:gd name="T44" fmla="*/ 331 w 383"/>
              <a:gd name="T45" fmla="*/ 314 h 405"/>
              <a:gd name="T46" fmla="*/ 317 w 383"/>
              <a:gd name="T47" fmla="*/ 288 h 405"/>
              <a:gd name="T48" fmla="*/ 317 w 383"/>
              <a:gd name="T49" fmla="*/ 288 h 405"/>
              <a:gd name="T50" fmla="*/ 316 w 383"/>
              <a:gd name="T51" fmla="*/ 287 h 405"/>
              <a:gd name="T52" fmla="*/ 312 w 383"/>
              <a:gd name="T53" fmla="*/ 282 h 405"/>
              <a:gd name="T54" fmla="*/ 317 w 383"/>
              <a:gd name="T55" fmla="*/ 277 h 405"/>
              <a:gd name="T56" fmla="*/ 328 w 383"/>
              <a:gd name="T57" fmla="*/ 276 h 405"/>
              <a:gd name="T58" fmla="*/ 357 w 383"/>
              <a:gd name="T59" fmla="*/ 250 h 405"/>
              <a:gd name="T60" fmla="*/ 343 w 383"/>
              <a:gd name="T61" fmla="*/ 225 h 405"/>
              <a:gd name="T62" fmla="*/ 343 w 383"/>
              <a:gd name="T63" fmla="*/ 225 h 405"/>
              <a:gd name="T64" fmla="*/ 342 w 383"/>
              <a:gd name="T65" fmla="*/ 224 h 405"/>
              <a:gd name="T66" fmla="*/ 338 w 383"/>
              <a:gd name="T67" fmla="*/ 219 h 405"/>
              <a:gd name="T68" fmla="*/ 343 w 383"/>
              <a:gd name="T69" fmla="*/ 213 h 405"/>
              <a:gd name="T70" fmla="*/ 354 w 383"/>
              <a:gd name="T71" fmla="*/ 213 h 405"/>
              <a:gd name="T72" fmla="*/ 383 w 383"/>
              <a:gd name="T73" fmla="*/ 187 h 405"/>
              <a:gd name="T74" fmla="*/ 357 w 383"/>
              <a:gd name="T75" fmla="*/ 158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3" h="405">
                <a:moveTo>
                  <a:pt x="0" y="378"/>
                </a:moveTo>
                <a:cubicBezTo>
                  <a:pt x="0" y="163"/>
                  <a:pt x="0" y="163"/>
                  <a:pt x="0" y="163"/>
                </a:cubicBezTo>
                <a:cubicBezTo>
                  <a:pt x="39" y="163"/>
                  <a:pt x="39" y="163"/>
                  <a:pt x="39" y="163"/>
                </a:cubicBezTo>
                <a:cubicBezTo>
                  <a:pt x="39" y="378"/>
                  <a:pt x="39" y="378"/>
                  <a:pt x="39" y="378"/>
                </a:cubicBezTo>
                <a:cubicBezTo>
                  <a:pt x="0" y="378"/>
                  <a:pt x="0" y="378"/>
                  <a:pt x="0" y="378"/>
                </a:cubicBezTo>
                <a:close/>
                <a:moveTo>
                  <a:pt x="357" y="158"/>
                </a:moveTo>
                <a:cubicBezTo>
                  <a:pt x="357" y="158"/>
                  <a:pt x="309" y="157"/>
                  <a:pt x="263" y="156"/>
                </a:cubicBezTo>
                <a:cubicBezTo>
                  <a:pt x="271" y="137"/>
                  <a:pt x="281" y="113"/>
                  <a:pt x="286" y="97"/>
                </a:cubicBezTo>
                <a:cubicBezTo>
                  <a:pt x="295" y="65"/>
                  <a:pt x="299" y="1"/>
                  <a:pt x="260" y="0"/>
                </a:cubicBezTo>
                <a:cubicBezTo>
                  <a:pt x="245" y="0"/>
                  <a:pt x="233" y="11"/>
                  <a:pt x="233" y="26"/>
                </a:cubicBezTo>
                <a:cubicBezTo>
                  <a:pt x="233" y="83"/>
                  <a:pt x="197" y="131"/>
                  <a:pt x="131" y="145"/>
                </a:cubicBezTo>
                <a:cubicBezTo>
                  <a:pt x="100" y="152"/>
                  <a:pt x="69" y="169"/>
                  <a:pt x="59" y="185"/>
                </a:cubicBezTo>
                <a:cubicBezTo>
                  <a:pt x="59" y="223"/>
                  <a:pt x="59" y="364"/>
                  <a:pt x="59" y="364"/>
                </a:cubicBezTo>
                <a:cubicBezTo>
                  <a:pt x="59" y="364"/>
                  <a:pt x="127" y="405"/>
                  <a:pt x="162" y="405"/>
                </a:cubicBezTo>
                <a:cubicBezTo>
                  <a:pt x="163" y="405"/>
                  <a:pt x="276" y="403"/>
                  <a:pt x="276" y="403"/>
                </a:cubicBezTo>
                <a:cubicBezTo>
                  <a:pt x="291" y="404"/>
                  <a:pt x="304" y="392"/>
                  <a:pt x="305" y="377"/>
                </a:cubicBezTo>
                <a:cubicBezTo>
                  <a:pt x="305" y="366"/>
                  <a:pt x="300" y="356"/>
                  <a:pt x="291" y="351"/>
                </a:cubicBezTo>
                <a:cubicBezTo>
                  <a:pt x="291" y="351"/>
                  <a:pt x="291" y="351"/>
                  <a:pt x="291" y="351"/>
                </a:cubicBezTo>
                <a:cubicBezTo>
                  <a:pt x="290" y="351"/>
                  <a:pt x="290" y="351"/>
                  <a:pt x="290" y="351"/>
                </a:cubicBezTo>
                <a:cubicBezTo>
                  <a:pt x="287" y="350"/>
                  <a:pt x="286" y="348"/>
                  <a:pt x="286" y="346"/>
                </a:cubicBezTo>
                <a:cubicBezTo>
                  <a:pt x="286" y="342"/>
                  <a:pt x="288" y="340"/>
                  <a:pt x="291" y="340"/>
                </a:cubicBezTo>
                <a:cubicBezTo>
                  <a:pt x="302" y="340"/>
                  <a:pt x="302" y="340"/>
                  <a:pt x="302" y="340"/>
                </a:cubicBezTo>
                <a:cubicBezTo>
                  <a:pt x="317" y="340"/>
                  <a:pt x="330" y="329"/>
                  <a:pt x="331" y="314"/>
                </a:cubicBezTo>
                <a:cubicBezTo>
                  <a:pt x="331" y="303"/>
                  <a:pt x="326" y="293"/>
                  <a:pt x="317" y="288"/>
                </a:cubicBezTo>
                <a:cubicBezTo>
                  <a:pt x="317" y="288"/>
                  <a:pt x="317" y="288"/>
                  <a:pt x="317" y="288"/>
                </a:cubicBezTo>
                <a:cubicBezTo>
                  <a:pt x="316" y="288"/>
                  <a:pt x="316" y="288"/>
                  <a:pt x="316" y="287"/>
                </a:cubicBezTo>
                <a:cubicBezTo>
                  <a:pt x="313" y="287"/>
                  <a:pt x="312" y="285"/>
                  <a:pt x="312" y="282"/>
                </a:cubicBezTo>
                <a:cubicBezTo>
                  <a:pt x="312" y="279"/>
                  <a:pt x="314" y="277"/>
                  <a:pt x="317" y="277"/>
                </a:cubicBezTo>
                <a:cubicBezTo>
                  <a:pt x="328" y="276"/>
                  <a:pt x="328" y="276"/>
                  <a:pt x="328" y="276"/>
                </a:cubicBezTo>
                <a:cubicBezTo>
                  <a:pt x="343" y="277"/>
                  <a:pt x="356" y="265"/>
                  <a:pt x="357" y="250"/>
                </a:cubicBezTo>
                <a:cubicBezTo>
                  <a:pt x="357" y="239"/>
                  <a:pt x="352" y="229"/>
                  <a:pt x="343" y="225"/>
                </a:cubicBezTo>
                <a:cubicBezTo>
                  <a:pt x="343" y="225"/>
                  <a:pt x="343" y="225"/>
                  <a:pt x="343" y="225"/>
                </a:cubicBezTo>
                <a:cubicBezTo>
                  <a:pt x="342" y="224"/>
                  <a:pt x="342" y="224"/>
                  <a:pt x="342" y="224"/>
                </a:cubicBezTo>
                <a:cubicBezTo>
                  <a:pt x="339" y="223"/>
                  <a:pt x="338" y="221"/>
                  <a:pt x="338" y="219"/>
                </a:cubicBezTo>
                <a:cubicBezTo>
                  <a:pt x="338" y="216"/>
                  <a:pt x="340" y="213"/>
                  <a:pt x="343" y="213"/>
                </a:cubicBezTo>
                <a:cubicBezTo>
                  <a:pt x="354" y="213"/>
                  <a:pt x="354" y="213"/>
                  <a:pt x="354" y="213"/>
                </a:cubicBezTo>
                <a:cubicBezTo>
                  <a:pt x="369" y="214"/>
                  <a:pt x="382" y="202"/>
                  <a:pt x="383" y="187"/>
                </a:cubicBezTo>
                <a:cubicBezTo>
                  <a:pt x="383" y="172"/>
                  <a:pt x="374" y="159"/>
                  <a:pt x="357" y="158"/>
                </a:cubicBezTo>
                <a:close/>
              </a:path>
            </a:pathLst>
          </a:custGeom>
          <a:solidFill>
            <a:srgbClr val="FFFFFF"/>
          </a:solidFill>
          <a:ln w="38100" cap="flat" cmpd="sng" algn="ctr">
            <a:noFill/>
            <a:prstDash val="solid"/>
            <a:headEnd type="none" w="med" len="med"/>
            <a:tailEnd type="none" w="med" len="med"/>
          </a:ln>
          <a:effectLst/>
        </p:spPr>
        <p:txBody>
          <a:bodyPr vert="horz" wrap="square" lIns="68577" tIns="34289" rIns="68577" bIns="34289" numCol="1" rtlCol="0" anchor="ctr" anchorCtr="0" compatLnSpc="1">
            <a:prstTxWarp prst="textNoShape">
              <a:avLst/>
            </a:prstTxWarp>
          </a:bodyPr>
          <a:lstStyle/>
          <a:p>
            <a:pPr defTabSz="617215">
              <a:defRPr/>
            </a:pPr>
            <a:endParaRPr lang="en-US" sz="1650" kern="0" spc="-101" dirty="0">
              <a:solidFill>
                <a:srgbClr val="FFFFFF">
                  <a:lumMod val="50000"/>
                </a:srgbClr>
              </a:solidFill>
              <a:latin typeface="Segoe UI Light" pitchFamily="34"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79554" y="1128317"/>
            <a:ext cx="2893753" cy="2898725"/>
          </a:xfrm>
          <a:prstGeom prst="rect">
            <a:avLst/>
          </a:prstGeom>
        </p:spPr>
      </p:pic>
    </p:spTree>
    <p:extLst>
      <p:ext uri="{BB962C8B-B14F-4D97-AF65-F5344CB8AC3E}">
        <p14:creationId xmlns:p14="http://schemas.microsoft.com/office/powerpoint/2010/main" val="392218476"/>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0" y="-668610"/>
            <a:ext cx="9144000" cy="6097215"/>
          </a:xfrm>
          <a:prstGeom prst="rect">
            <a:avLst/>
          </a:prstGeom>
        </p:spPr>
      </p:pic>
      <p:sp>
        <p:nvSpPr>
          <p:cNvPr id="2" name="Titolo 1"/>
          <p:cNvSpPr txBox="1">
            <a:spLocks/>
          </p:cNvSpPr>
          <p:nvPr/>
        </p:nvSpPr>
        <p:spPr>
          <a:xfrm>
            <a:off x="251520" y="3939902"/>
            <a:ext cx="8640960" cy="792088"/>
          </a:xfrm>
          <a:prstGeom prst="rect">
            <a:avLst/>
          </a:prstGeom>
          <a:solidFill>
            <a:schemeClr val="accent1">
              <a:lumMod val="75000"/>
              <a:alpha val="75000"/>
            </a:schemeClr>
          </a:solidFill>
        </p:spPr>
        <p:txBody>
          <a:bodyPr/>
          <a:lstStyle>
            <a:lvl1pPr algn="l" defTabSz="686047" rtl="0" eaLnBrk="1" latinLnBrk="0" hangingPunct="1">
              <a:lnSpc>
                <a:spcPct val="90000"/>
              </a:lnSpc>
              <a:spcBef>
                <a:spcPct val="0"/>
              </a:spcBef>
              <a:buNone/>
              <a:defRPr lang="en-US" sz="4400" b="0" kern="1200" cap="none" spc="-100" baseline="0" dirty="0" smtClean="0">
                <a:ln w="3175">
                  <a:noFill/>
                </a:ln>
                <a:solidFill>
                  <a:schemeClr val="tx2"/>
                </a:solidFill>
                <a:effectLst/>
                <a:latin typeface="+mj-lt"/>
                <a:ea typeface="+mn-ea"/>
                <a:cs typeface="Arial" charset="0"/>
              </a:defRPr>
            </a:lvl1pPr>
          </a:lstStyle>
          <a:p>
            <a:r>
              <a:rPr lang="it-IT" sz="4800" dirty="0">
                <a:solidFill>
                  <a:schemeClr val="bg1"/>
                </a:solidFill>
              </a:rPr>
              <a:t>Integrity</a:t>
            </a:r>
            <a:endParaRPr lang="it-IT" sz="3200" dirty="0">
              <a:solidFill>
                <a:schemeClr val="bg1"/>
              </a:solidFill>
            </a:endParaRPr>
          </a:p>
        </p:txBody>
      </p:sp>
    </p:spTree>
    <p:extLst>
      <p:ext uri="{BB962C8B-B14F-4D97-AF65-F5344CB8AC3E}">
        <p14:creationId xmlns:p14="http://schemas.microsoft.com/office/powerpoint/2010/main" val="2275655874"/>
      </p:ext>
    </p:extLst>
  </p:cSld>
  <p:clrMapOvr>
    <a:masterClrMapping/>
  </p:clrMapOvr>
  <p:transition>
    <p:fade/>
  </p:transition>
</p:sld>
</file>

<file path=ppt/slides/slide90.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A39C622-E5C6-4049-A6BD-5B814CA720F4}"/>
              </a:ext>
            </a:extLst>
          </p:cNvPr>
          <p:cNvPicPr>
            <a:picLocks noChangeAspect="1"/>
          </p:cNvPicPr>
          <p:nvPr/>
        </p:nvPicPr>
        <p:blipFill>
          <a:blip r:embed="rId4"/>
          <a:stretch>
            <a:fillRect/>
          </a:stretch>
        </p:blipFill>
        <p:spPr>
          <a:xfrm>
            <a:off x="0" y="-20538"/>
            <a:ext cx="9144000" cy="6239362"/>
          </a:xfrm>
          <a:prstGeom prst="rect">
            <a:avLst/>
          </a:prstGeom>
        </p:spPr>
      </p:pic>
      <p:sp>
        <p:nvSpPr>
          <p:cNvPr id="4" name="TextBox 3">
            <a:extLst>
              <a:ext uri="{FF2B5EF4-FFF2-40B4-BE49-F238E27FC236}">
                <a16:creationId xmlns:a16="http://schemas.microsoft.com/office/drawing/2014/main" id="{8479105B-55A4-4286-9E6D-DAB14BCE73C9}"/>
              </a:ext>
            </a:extLst>
          </p:cNvPr>
          <p:cNvSpPr txBox="1"/>
          <p:nvPr/>
        </p:nvSpPr>
        <p:spPr>
          <a:xfrm>
            <a:off x="-1476672" y="483518"/>
            <a:ext cx="8307619" cy="646331"/>
          </a:xfrm>
          <a:prstGeom prst="rect">
            <a:avLst/>
          </a:prstGeom>
          <a:solidFill>
            <a:srgbClr val="73BFDD">
              <a:alpha val="75000"/>
            </a:srgbClr>
          </a:solidFill>
        </p:spPr>
        <p:txBody>
          <a:bodyPr wrap="square" rtlCol="0">
            <a:spAutoFit/>
          </a:bodyPr>
          <a:lstStyle/>
          <a:p>
            <a:pPr algn="r"/>
            <a:r>
              <a:rPr lang="en-US" sz="3600" dirty="0">
                <a:solidFill>
                  <a:schemeClr val="bg1"/>
                </a:solidFill>
                <a:latin typeface="Segoe" pitchFamily="34" charset="0"/>
              </a:rPr>
              <a:t>Failover Clustering</a:t>
            </a:r>
            <a:endParaRPr lang="en-GB" sz="3600" dirty="0">
              <a:solidFill>
                <a:schemeClr val="bg1"/>
              </a:solidFill>
              <a:latin typeface="Segoe" pitchFamily="34" charset="0"/>
            </a:endParaRPr>
          </a:p>
        </p:txBody>
      </p:sp>
      <p:sp>
        <p:nvSpPr>
          <p:cNvPr id="5" name="TextBox 4">
            <a:extLst>
              <a:ext uri="{FF2B5EF4-FFF2-40B4-BE49-F238E27FC236}">
                <a16:creationId xmlns:a16="http://schemas.microsoft.com/office/drawing/2014/main" id="{F14E1C72-3022-4B3D-A688-97F9F88BB3FE}"/>
              </a:ext>
            </a:extLst>
          </p:cNvPr>
          <p:cNvSpPr txBox="1"/>
          <p:nvPr/>
        </p:nvSpPr>
        <p:spPr>
          <a:xfrm>
            <a:off x="-1476672" y="1169318"/>
            <a:ext cx="8307618" cy="646331"/>
          </a:xfrm>
          <a:prstGeom prst="rect">
            <a:avLst/>
          </a:prstGeom>
          <a:solidFill>
            <a:srgbClr val="73BFDD">
              <a:alpha val="75000"/>
            </a:srgbClr>
          </a:solidFill>
        </p:spPr>
        <p:txBody>
          <a:bodyPr wrap="square" rtlCol="0">
            <a:spAutoFit/>
          </a:bodyPr>
          <a:lstStyle/>
          <a:p>
            <a:pPr algn="r"/>
            <a:r>
              <a:rPr lang="en-US" sz="3600" dirty="0">
                <a:solidFill>
                  <a:schemeClr val="bg1"/>
                </a:solidFill>
                <a:latin typeface="Segoe" pitchFamily="34" charset="0"/>
              </a:rPr>
              <a:t>Storage Replica</a:t>
            </a:r>
            <a:endParaRPr lang="en-GB" sz="3600" dirty="0">
              <a:solidFill>
                <a:schemeClr val="bg1"/>
              </a:solidFill>
              <a:latin typeface="Segoe" pitchFamily="34" charset="0"/>
            </a:endParaRPr>
          </a:p>
        </p:txBody>
      </p:sp>
      <p:sp>
        <p:nvSpPr>
          <p:cNvPr id="6" name="TextBox 5">
            <a:extLst>
              <a:ext uri="{FF2B5EF4-FFF2-40B4-BE49-F238E27FC236}">
                <a16:creationId xmlns:a16="http://schemas.microsoft.com/office/drawing/2014/main" id="{C1D4137F-C6A9-4A0B-98EE-87807D88C820}"/>
              </a:ext>
            </a:extLst>
          </p:cNvPr>
          <p:cNvSpPr txBox="1"/>
          <p:nvPr/>
        </p:nvSpPr>
        <p:spPr>
          <a:xfrm>
            <a:off x="-1476672" y="1855118"/>
            <a:ext cx="8307618" cy="646331"/>
          </a:xfrm>
          <a:prstGeom prst="rect">
            <a:avLst/>
          </a:prstGeom>
          <a:solidFill>
            <a:srgbClr val="73BFDD">
              <a:alpha val="75000"/>
            </a:srgbClr>
          </a:solidFill>
        </p:spPr>
        <p:txBody>
          <a:bodyPr wrap="square" rtlCol="0">
            <a:spAutoFit/>
          </a:bodyPr>
          <a:lstStyle/>
          <a:p>
            <a:pPr algn="r"/>
            <a:r>
              <a:rPr lang="en-US" sz="3600" dirty="0">
                <a:solidFill>
                  <a:schemeClr val="bg1"/>
                </a:solidFill>
                <a:latin typeface="Segoe" pitchFamily="34" charset="0"/>
              </a:rPr>
              <a:t>BranchCache</a:t>
            </a:r>
            <a:endParaRPr lang="en-GB" sz="3600" dirty="0">
              <a:solidFill>
                <a:schemeClr val="bg1"/>
              </a:solidFill>
              <a:latin typeface="Segoe" pitchFamily="34" charset="0"/>
            </a:endParaRPr>
          </a:p>
        </p:txBody>
      </p:sp>
      <p:sp>
        <p:nvSpPr>
          <p:cNvPr id="7" name="TextBox 6">
            <a:extLst>
              <a:ext uri="{FF2B5EF4-FFF2-40B4-BE49-F238E27FC236}">
                <a16:creationId xmlns:a16="http://schemas.microsoft.com/office/drawing/2014/main" id="{9D38F469-10F8-449C-A2C5-A0A0968D2378}"/>
              </a:ext>
            </a:extLst>
          </p:cNvPr>
          <p:cNvSpPr txBox="1"/>
          <p:nvPr/>
        </p:nvSpPr>
        <p:spPr>
          <a:xfrm>
            <a:off x="-1476673" y="2571750"/>
            <a:ext cx="8307619" cy="646331"/>
          </a:xfrm>
          <a:prstGeom prst="rect">
            <a:avLst/>
          </a:prstGeom>
          <a:solidFill>
            <a:srgbClr val="73BFDD">
              <a:alpha val="75000"/>
            </a:srgbClr>
          </a:solidFill>
        </p:spPr>
        <p:txBody>
          <a:bodyPr wrap="square" rtlCol="0">
            <a:spAutoFit/>
          </a:bodyPr>
          <a:lstStyle/>
          <a:p>
            <a:pPr algn="r"/>
            <a:r>
              <a:rPr lang="en-US" sz="3600" dirty="0">
                <a:solidFill>
                  <a:schemeClr val="bg1"/>
                </a:solidFill>
                <a:latin typeface="Segoe" pitchFamily="34" charset="0"/>
              </a:rPr>
              <a:t>DFS Replication</a:t>
            </a:r>
            <a:endParaRPr lang="en-GB" sz="3600" dirty="0">
              <a:solidFill>
                <a:schemeClr val="bg1"/>
              </a:solidFill>
              <a:latin typeface="Segoe" pitchFamily="34" charset="0"/>
            </a:endParaRPr>
          </a:p>
        </p:txBody>
      </p:sp>
      <p:sp>
        <p:nvSpPr>
          <p:cNvPr id="8" name="TextBox 7">
            <a:extLst>
              <a:ext uri="{FF2B5EF4-FFF2-40B4-BE49-F238E27FC236}">
                <a16:creationId xmlns:a16="http://schemas.microsoft.com/office/drawing/2014/main" id="{A16993AF-E5AF-4778-9BC9-2179BFDE62D8}"/>
              </a:ext>
            </a:extLst>
          </p:cNvPr>
          <p:cNvSpPr txBox="1"/>
          <p:nvPr/>
        </p:nvSpPr>
        <p:spPr>
          <a:xfrm>
            <a:off x="-1476673" y="3257550"/>
            <a:ext cx="8307618" cy="646331"/>
          </a:xfrm>
          <a:prstGeom prst="rect">
            <a:avLst/>
          </a:prstGeom>
          <a:solidFill>
            <a:srgbClr val="73BFDD">
              <a:alpha val="75000"/>
            </a:srgbClr>
          </a:solidFill>
        </p:spPr>
        <p:txBody>
          <a:bodyPr wrap="square" rtlCol="0">
            <a:spAutoFit/>
          </a:bodyPr>
          <a:lstStyle/>
          <a:p>
            <a:pPr algn="r"/>
            <a:r>
              <a:rPr lang="en-US" sz="3600" dirty="0">
                <a:solidFill>
                  <a:schemeClr val="bg1"/>
                </a:solidFill>
                <a:latin typeface="Segoe" pitchFamily="34" charset="0"/>
              </a:rPr>
              <a:t>Quota</a:t>
            </a:r>
            <a:endParaRPr lang="en-GB" sz="3600" dirty="0">
              <a:solidFill>
                <a:schemeClr val="bg1"/>
              </a:solidFill>
              <a:latin typeface="Segoe" pitchFamily="34" charset="0"/>
            </a:endParaRPr>
          </a:p>
        </p:txBody>
      </p:sp>
      <p:sp>
        <p:nvSpPr>
          <p:cNvPr id="9" name="TextBox 8">
            <a:extLst>
              <a:ext uri="{FF2B5EF4-FFF2-40B4-BE49-F238E27FC236}">
                <a16:creationId xmlns:a16="http://schemas.microsoft.com/office/drawing/2014/main" id="{CBC90C26-548F-4525-9486-4F0AB00D0AF0}"/>
              </a:ext>
            </a:extLst>
          </p:cNvPr>
          <p:cNvSpPr txBox="1"/>
          <p:nvPr/>
        </p:nvSpPr>
        <p:spPr>
          <a:xfrm>
            <a:off x="-1476673" y="3943350"/>
            <a:ext cx="8307618" cy="646331"/>
          </a:xfrm>
          <a:prstGeom prst="rect">
            <a:avLst/>
          </a:prstGeom>
          <a:solidFill>
            <a:srgbClr val="73BFDD">
              <a:alpha val="75000"/>
            </a:srgbClr>
          </a:solidFill>
        </p:spPr>
        <p:txBody>
          <a:bodyPr wrap="square" rtlCol="0">
            <a:spAutoFit/>
          </a:bodyPr>
          <a:lstStyle/>
          <a:p>
            <a:pPr algn="r"/>
            <a:r>
              <a:rPr lang="en-US" sz="3600" dirty="0">
                <a:solidFill>
                  <a:schemeClr val="bg1"/>
                </a:solidFill>
                <a:latin typeface="Segoe" pitchFamily="34" charset="0"/>
              </a:rPr>
              <a:t>Windows Server Backup</a:t>
            </a:r>
            <a:endParaRPr lang="en-GB" sz="3600" dirty="0">
              <a:solidFill>
                <a:schemeClr val="bg1"/>
              </a:solidFill>
              <a:latin typeface="Segoe" pitchFamily="34" charset="0"/>
            </a:endParaRPr>
          </a:p>
        </p:txBody>
      </p:sp>
    </p:spTree>
    <p:extLst>
      <p:ext uri="{BB962C8B-B14F-4D97-AF65-F5344CB8AC3E}">
        <p14:creationId xmlns:p14="http://schemas.microsoft.com/office/powerpoint/2010/main" val="2703914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A39C622-E5C6-4049-A6BD-5B814CA720F4}"/>
              </a:ext>
            </a:extLst>
          </p:cNvPr>
          <p:cNvPicPr>
            <a:picLocks noChangeAspect="1"/>
          </p:cNvPicPr>
          <p:nvPr/>
        </p:nvPicPr>
        <p:blipFill>
          <a:blip r:embed="rId4"/>
          <a:stretch>
            <a:fillRect/>
          </a:stretch>
        </p:blipFill>
        <p:spPr>
          <a:xfrm>
            <a:off x="0" y="-20538"/>
            <a:ext cx="9144000" cy="6239362"/>
          </a:xfrm>
          <a:prstGeom prst="rect">
            <a:avLst/>
          </a:prstGeom>
        </p:spPr>
      </p:pic>
      <p:sp>
        <p:nvSpPr>
          <p:cNvPr id="4" name="TextBox 3">
            <a:extLst>
              <a:ext uri="{FF2B5EF4-FFF2-40B4-BE49-F238E27FC236}">
                <a16:creationId xmlns:a16="http://schemas.microsoft.com/office/drawing/2014/main" id="{8479105B-55A4-4286-9E6D-DAB14BCE73C9}"/>
              </a:ext>
            </a:extLst>
          </p:cNvPr>
          <p:cNvSpPr txBox="1"/>
          <p:nvPr/>
        </p:nvSpPr>
        <p:spPr>
          <a:xfrm>
            <a:off x="-1370409" y="1371601"/>
            <a:ext cx="8307619" cy="646331"/>
          </a:xfrm>
          <a:prstGeom prst="rect">
            <a:avLst/>
          </a:prstGeom>
          <a:solidFill>
            <a:srgbClr val="73BFDD">
              <a:alpha val="75000"/>
            </a:srgbClr>
          </a:solidFill>
        </p:spPr>
        <p:txBody>
          <a:bodyPr wrap="square" rtlCol="0">
            <a:spAutoFit/>
          </a:bodyPr>
          <a:lstStyle/>
          <a:p>
            <a:pPr algn="r"/>
            <a:r>
              <a:rPr lang="en-US" sz="3600" dirty="0">
                <a:solidFill>
                  <a:schemeClr val="bg1"/>
                </a:solidFill>
                <a:latin typeface="Segoe" pitchFamily="34" charset="0"/>
              </a:rPr>
              <a:t>Windows 10</a:t>
            </a:r>
            <a:endParaRPr lang="en-GB" sz="3600" dirty="0">
              <a:solidFill>
                <a:schemeClr val="bg1"/>
              </a:solidFill>
              <a:latin typeface="Segoe" pitchFamily="34" charset="0"/>
            </a:endParaRPr>
          </a:p>
        </p:txBody>
      </p:sp>
      <p:sp>
        <p:nvSpPr>
          <p:cNvPr id="5" name="TextBox 4">
            <a:extLst>
              <a:ext uri="{FF2B5EF4-FFF2-40B4-BE49-F238E27FC236}">
                <a16:creationId xmlns:a16="http://schemas.microsoft.com/office/drawing/2014/main" id="{F14E1C72-3022-4B3D-A688-97F9F88BB3FE}"/>
              </a:ext>
            </a:extLst>
          </p:cNvPr>
          <p:cNvSpPr txBox="1"/>
          <p:nvPr/>
        </p:nvSpPr>
        <p:spPr>
          <a:xfrm>
            <a:off x="-1370409" y="2057401"/>
            <a:ext cx="8307618" cy="646331"/>
          </a:xfrm>
          <a:prstGeom prst="rect">
            <a:avLst/>
          </a:prstGeom>
          <a:solidFill>
            <a:srgbClr val="73BFDD">
              <a:alpha val="75000"/>
            </a:srgbClr>
          </a:solidFill>
        </p:spPr>
        <p:txBody>
          <a:bodyPr wrap="square" rtlCol="0">
            <a:spAutoFit/>
          </a:bodyPr>
          <a:lstStyle/>
          <a:p>
            <a:pPr algn="r"/>
            <a:r>
              <a:rPr lang="en-US" sz="3600" dirty="0">
                <a:solidFill>
                  <a:schemeClr val="bg1"/>
                </a:solidFill>
                <a:latin typeface="Segoe" pitchFamily="34" charset="0"/>
              </a:rPr>
              <a:t>Windows Search</a:t>
            </a:r>
            <a:endParaRPr lang="en-GB" sz="3600" dirty="0">
              <a:solidFill>
                <a:schemeClr val="bg1"/>
              </a:solidFill>
              <a:latin typeface="Segoe" pitchFamily="34" charset="0"/>
            </a:endParaRPr>
          </a:p>
        </p:txBody>
      </p:sp>
      <p:sp>
        <p:nvSpPr>
          <p:cNvPr id="6" name="TextBox 5">
            <a:extLst>
              <a:ext uri="{FF2B5EF4-FFF2-40B4-BE49-F238E27FC236}">
                <a16:creationId xmlns:a16="http://schemas.microsoft.com/office/drawing/2014/main" id="{C1D4137F-C6A9-4A0B-98EE-87807D88C820}"/>
              </a:ext>
            </a:extLst>
          </p:cNvPr>
          <p:cNvSpPr txBox="1"/>
          <p:nvPr/>
        </p:nvSpPr>
        <p:spPr>
          <a:xfrm>
            <a:off x="-1370409" y="2743201"/>
            <a:ext cx="8307618" cy="646331"/>
          </a:xfrm>
          <a:prstGeom prst="rect">
            <a:avLst/>
          </a:prstGeom>
          <a:solidFill>
            <a:srgbClr val="73BFDD">
              <a:alpha val="75000"/>
            </a:srgbClr>
          </a:solidFill>
        </p:spPr>
        <p:txBody>
          <a:bodyPr wrap="square" rtlCol="0">
            <a:spAutoFit/>
          </a:bodyPr>
          <a:lstStyle/>
          <a:p>
            <a:pPr algn="r"/>
            <a:r>
              <a:rPr lang="en-US" sz="3600" dirty="0" err="1">
                <a:solidFill>
                  <a:schemeClr val="bg1"/>
                </a:solidFill>
                <a:latin typeface="Segoe" pitchFamily="34" charset="0"/>
              </a:rPr>
              <a:t>RoboCopy</a:t>
            </a:r>
            <a:endParaRPr lang="en-GB" sz="3600" dirty="0">
              <a:solidFill>
                <a:schemeClr val="bg1"/>
              </a:solidFill>
              <a:latin typeface="Segoe" pitchFamily="34" charset="0"/>
            </a:endParaRPr>
          </a:p>
        </p:txBody>
      </p:sp>
    </p:spTree>
    <p:extLst>
      <p:ext uri="{BB962C8B-B14F-4D97-AF65-F5344CB8AC3E}">
        <p14:creationId xmlns:p14="http://schemas.microsoft.com/office/powerpoint/2010/main" val="1851067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91" y="-16444"/>
            <a:ext cx="9141619" cy="6071288"/>
          </a:xfrm>
          <a:prstGeom prst="rect">
            <a:avLst/>
          </a:prstGeom>
        </p:spPr>
      </p:pic>
      <p:sp>
        <p:nvSpPr>
          <p:cNvPr id="5" name="Rectangle 4"/>
          <p:cNvSpPr/>
          <p:nvPr/>
        </p:nvSpPr>
        <p:spPr bwMode="auto">
          <a:xfrm>
            <a:off x="1191" y="2545709"/>
            <a:ext cx="9141619" cy="2695855"/>
          </a:xfrm>
          <a:prstGeom prst="rect">
            <a:avLst/>
          </a:prstGeom>
          <a:gradFill>
            <a:gsLst>
              <a:gs pos="0">
                <a:srgbClr val="000000">
                  <a:alpha val="0"/>
                </a:srgbClr>
              </a:gs>
              <a:gs pos="100000">
                <a:srgbClr val="000000">
                  <a:alpha val="66667"/>
                </a:srgbClr>
              </a:gs>
            </a:gsLst>
            <a:lin ang="5400000" scaled="0"/>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3" name="Rectangle 2"/>
          <p:cNvSpPr/>
          <p:nvPr/>
        </p:nvSpPr>
        <p:spPr>
          <a:xfrm>
            <a:off x="6687742" y="4797467"/>
            <a:ext cx="2438399" cy="415498"/>
          </a:xfrm>
          <a:prstGeom prst="rect">
            <a:avLst/>
          </a:prstGeom>
          <a:solidFill>
            <a:schemeClr val="accent5">
              <a:lumMod val="50000"/>
            </a:schemeClr>
          </a:solidFill>
        </p:spPr>
        <p:txBody>
          <a:bodyPr wrap="square">
            <a:spAutoFit/>
          </a:bodyPr>
          <a:lstStyle/>
          <a:p>
            <a:r>
              <a:rPr lang="nl-BE" sz="1050" dirty="0">
                <a:solidFill>
                  <a:schemeClr val="bg1"/>
                </a:solidFill>
              </a:rPr>
              <a:t>Picture: flickr.com/photos/glasgows/</a:t>
            </a:r>
          </a:p>
        </p:txBody>
      </p:sp>
      <p:sp>
        <p:nvSpPr>
          <p:cNvPr id="6" name="Rectangle 5"/>
          <p:cNvSpPr/>
          <p:nvPr/>
        </p:nvSpPr>
        <p:spPr>
          <a:xfrm>
            <a:off x="334622" y="4185757"/>
            <a:ext cx="5424434" cy="830997"/>
          </a:xfrm>
          <a:prstGeom prst="rect">
            <a:avLst/>
          </a:prstGeom>
        </p:spPr>
        <p:txBody>
          <a:bodyPr wrap="none">
            <a:spAutoFit/>
          </a:bodyPr>
          <a:lstStyle/>
          <a:p>
            <a:pPr>
              <a:lnSpc>
                <a:spcPct val="80000"/>
              </a:lnSpc>
            </a:pPr>
            <a:r>
              <a:rPr lang="en-US" sz="6000" spc="-75" dirty="0">
                <a:gradFill>
                  <a:gsLst>
                    <a:gs pos="0">
                      <a:srgbClr val="FBFBFB"/>
                    </a:gs>
                    <a:gs pos="100000">
                      <a:srgbClr val="FBFBFB"/>
                    </a:gs>
                  </a:gsLst>
                  <a:lin ang="5400000" scaled="0"/>
                </a:gradFill>
                <a:latin typeface="Segoe UI Light" pitchFamily="34" charset="0"/>
              </a:rPr>
              <a:t>Performance hit?</a:t>
            </a:r>
          </a:p>
        </p:txBody>
      </p:sp>
    </p:spTree>
    <p:extLst>
      <p:ext uri="{BB962C8B-B14F-4D97-AF65-F5344CB8AC3E}">
        <p14:creationId xmlns:p14="http://schemas.microsoft.com/office/powerpoint/2010/main" val="139135193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34" y="-417853"/>
            <a:ext cx="9246394" cy="6167271"/>
          </a:xfrm>
          <a:prstGeom prst="rect">
            <a:avLst/>
          </a:prstGeom>
        </p:spPr>
      </p:pic>
      <p:sp>
        <p:nvSpPr>
          <p:cNvPr id="3" name="Rectangle 2"/>
          <p:cNvSpPr/>
          <p:nvPr/>
        </p:nvSpPr>
        <p:spPr bwMode="auto">
          <a:xfrm>
            <a:off x="1191" y="3053564"/>
            <a:ext cx="9141619" cy="2695855"/>
          </a:xfrm>
          <a:prstGeom prst="rect">
            <a:avLst/>
          </a:prstGeom>
          <a:gradFill>
            <a:gsLst>
              <a:gs pos="0">
                <a:srgbClr val="000000">
                  <a:alpha val="0"/>
                </a:srgbClr>
              </a:gs>
              <a:gs pos="100000">
                <a:srgbClr val="000000">
                  <a:alpha val="66667"/>
                </a:srgbClr>
              </a:gs>
            </a:gsLst>
            <a:lin ang="5400000" scaled="0"/>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4" name="Rectangle 3"/>
          <p:cNvSpPr/>
          <p:nvPr/>
        </p:nvSpPr>
        <p:spPr>
          <a:xfrm>
            <a:off x="334623" y="4185757"/>
            <a:ext cx="2912977" cy="830997"/>
          </a:xfrm>
          <a:prstGeom prst="rect">
            <a:avLst/>
          </a:prstGeom>
        </p:spPr>
        <p:txBody>
          <a:bodyPr wrap="none">
            <a:spAutoFit/>
          </a:bodyPr>
          <a:lstStyle/>
          <a:p>
            <a:pPr>
              <a:lnSpc>
                <a:spcPct val="80000"/>
              </a:lnSpc>
            </a:pPr>
            <a:r>
              <a:rPr lang="en-US" sz="6000" spc="-75" dirty="0">
                <a:gradFill>
                  <a:gsLst>
                    <a:gs pos="0">
                      <a:srgbClr val="FBFBFB"/>
                    </a:gs>
                    <a:gs pos="100000">
                      <a:srgbClr val="FBFBFB"/>
                    </a:gs>
                  </a:gsLst>
                  <a:lin ang="5400000" scaled="0"/>
                </a:gradFill>
                <a:latin typeface="Segoe UI Light" pitchFamily="34" charset="0"/>
              </a:rPr>
              <a:t>Reliable?</a:t>
            </a:r>
          </a:p>
        </p:txBody>
      </p:sp>
      <p:sp>
        <p:nvSpPr>
          <p:cNvPr id="5" name="Rectangle 4"/>
          <p:cNvSpPr/>
          <p:nvPr/>
        </p:nvSpPr>
        <p:spPr>
          <a:xfrm>
            <a:off x="6742113" y="4797467"/>
            <a:ext cx="2438399" cy="415498"/>
          </a:xfrm>
          <a:prstGeom prst="rect">
            <a:avLst/>
          </a:prstGeom>
          <a:solidFill>
            <a:schemeClr val="accent5">
              <a:lumMod val="50000"/>
            </a:schemeClr>
          </a:solidFill>
        </p:spPr>
        <p:txBody>
          <a:bodyPr wrap="square">
            <a:spAutoFit/>
          </a:bodyPr>
          <a:lstStyle/>
          <a:p>
            <a:r>
              <a:rPr lang="nl-BE" sz="1050" dirty="0">
                <a:solidFill>
                  <a:schemeClr val="bg1"/>
                </a:solidFill>
              </a:rPr>
              <a:t>Picture: flickr.com/photos/drmartin/</a:t>
            </a:r>
          </a:p>
        </p:txBody>
      </p:sp>
      <p:sp>
        <p:nvSpPr>
          <p:cNvPr id="6" name="Rectangle 5"/>
          <p:cNvSpPr/>
          <p:nvPr/>
        </p:nvSpPr>
        <p:spPr>
          <a:xfrm>
            <a:off x="257067" y="1853405"/>
            <a:ext cx="8629865" cy="1200329"/>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r>
              <a:rPr lang="en-US" dirty="0">
                <a:hlinkClick r:id="rId4"/>
              </a:rPr>
              <a:t>https://support.microsoft.com/en-us/help/4011347/windows-10-update-kb3216755</a:t>
            </a:r>
            <a:endParaRPr lang="en-US" dirty="0"/>
          </a:p>
          <a:p>
            <a:r>
              <a:rPr lang="en-US" dirty="0"/>
              <a:t>https://support.microsoft.com/en-us/help/4025334/windows-10-update-kb4025334</a:t>
            </a:r>
          </a:p>
        </p:txBody>
      </p:sp>
    </p:spTree>
    <p:extLst>
      <p:ext uri="{BB962C8B-B14F-4D97-AF65-F5344CB8AC3E}">
        <p14:creationId xmlns:p14="http://schemas.microsoft.com/office/powerpoint/2010/main" val="3957366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1" y="-1"/>
            <a:ext cx="9141619" cy="6088318"/>
          </a:xfrm>
          <a:prstGeom prst="rect">
            <a:avLst/>
          </a:prstGeom>
        </p:spPr>
      </p:pic>
      <p:sp>
        <p:nvSpPr>
          <p:cNvPr id="3" name="Rectangle 2"/>
          <p:cNvSpPr/>
          <p:nvPr/>
        </p:nvSpPr>
        <p:spPr bwMode="auto">
          <a:xfrm>
            <a:off x="1191" y="3053564"/>
            <a:ext cx="9141619" cy="2695855"/>
          </a:xfrm>
          <a:prstGeom prst="rect">
            <a:avLst/>
          </a:prstGeom>
          <a:gradFill>
            <a:gsLst>
              <a:gs pos="0">
                <a:srgbClr val="000000">
                  <a:alpha val="0"/>
                </a:srgbClr>
              </a:gs>
              <a:gs pos="100000">
                <a:srgbClr val="000000">
                  <a:alpha val="66667"/>
                </a:srgbClr>
              </a:gs>
            </a:gsLst>
            <a:lin ang="5400000" scaled="0"/>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ndParaRPr>
          </a:p>
        </p:txBody>
      </p:sp>
      <p:sp>
        <p:nvSpPr>
          <p:cNvPr id="4" name="Rectangle 3"/>
          <p:cNvSpPr/>
          <p:nvPr/>
        </p:nvSpPr>
        <p:spPr>
          <a:xfrm>
            <a:off x="334622" y="4185757"/>
            <a:ext cx="4488152" cy="830997"/>
          </a:xfrm>
          <a:prstGeom prst="rect">
            <a:avLst/>
          </a:prstGeom>
        </p:spPr>
        <p:txBody>
          <a:bodyPr wrap="none">
            <a:spAutoFit/>
          </a:bodyPr>
          <a:lstStyle/>
          <a:p>
            <a:pPr>
              <a:lnSpc>
                <a:spcPct val="80000"/>
              </a:lnSpc>
            </a:pPr>
            <a:r>
              <a:rPr lang="en-US" sz="6000" spc="-75" dirty="0">
                <a:gradFill>
                  <a:gsLst>
                    <a:gs pos="0">
                      <a:srgbClr val="FBFBFB"/>
                    </a:gs>
                    <a:gs pos="100000">
                      <a:srgbClr val="FBFBFB"/>
                    </a:gs>
                  </a:gsLst>
                  <a:lin ang="5400000" scaled="0"/>
                </a:gradFill>
                <a:latin typeface="Segoe UI Light" pitchFamily="34" charset="0"/>
              </a:rPr>
              <a:t>Take </a:t>
            </a:r>
            <a:r>
              <a:rPr lang="en-US" sz="6000" spc="-75" dirty="0">
                <a:solidFill>
                  <a:srgbClr val="00B0F0"/>
                </a:solidFill>
                <a:latin typeface="Segoe UI Light" pitchFamily="34" charset="0"/>
              </a:rPr>
              <a:t>Backups</a:t>
            </a:r>
            <a:r>
              <a:rPr lang="en-US" sz="6000" spc="-75" dirty="0">
                <a:gradFill>
                  <a:gsLst>
                    <a:gs pos="0">
                      <a:srgbClr val="FBFBFB"/>
                    </a:gs>
                    <a:gs pos="100000">
                      <a:srgbClr val="FBFBFB"/>
                    </a:gs>
                  </a:gsLst>
                  <a:lin ang="5400000" scaled="0"/>
                </a:gradFill>
                <a:latin typeface="Segoe UI Light" pitchFamily="34" charset="0"/>
              </a:rPr>
              <a:t>!</a:t>
            </a:r>
          </a:p>
        </p:txBody>
      </p:sp>
    </p:spTree>
    <p:extLst>
      <p:ext uri="{BB962C8B-B14F-4D97-AF65-F5344CB8AC3E}">
        <p14:creationId xmlns:p14="http://schemas.microsoft.com/office/powerpoint/2010/main" val="426858210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a:t>Resources</a:t>
            </a:r>
          </a:p>
        </p:txBody>
      </p:sp>
      <p:sp>
        <p:nvSpPr>
          <p:cNvPr id="3" name="Plassholder for tekst 2"/>
          <p:cNvSpPr>
            <a:spLocks noGrp="1"/>
          </p:cNvSpPr>
          <p:nvPr>
            <p:ph type="body" sz="quarter" idx="10"/>
          </p:nvPr>
        </p:nvSpPr>
        <p:spPr/>
        <p:txBody>
          <a:bodyPr/>
          <a:lstStyle/>
          <a:p>
            <a:pPr marL="0" indent="0" algn="ctr">
              <a:buNone/>
            </a:pPr>
            <a:r>
              <a:rPr lang="nb-NO" dirty="0"/>
              <a:t>Slides and demos from the conference will be available at github.com/nordicinfrastructureconference/2018 (bit.ly/2y7JhA3)</a:t>
            </a:r>
          </a:p>
        </p:txBody>
      </p:sp>
    </p:spTree>
    <p:extLst>
      <p:ext uri="{BB962C8B-B14F-4D97-AF65-F5344CB8AC3E}">
        <p14:creationId xmlns:p14="http://schemas.microsoft.com/office/powerpoint/2010/main" val="58567053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14080E5-A420-4000-BC27-BC0F743C16D4}"/>
              </a:ext>
            </a:extLst>
          </p:cNvPr>
          <p:cNvSpPr>
            <a:spLocks noGrp="1"/>
          </p:cNvSpPr>
          <p:nvPr>
            <p:ph type="body" sz="quarter" idx="10"/>
          </p:nvPr>
        </p:nvSpPr>
        <p:spPr/>
        <p:txBody>
          <a:bodyPr/>
          <a:lstStyle/>
          <a:p>
            <a:endParaRPr lang="en-US"/>
          </a:p>
        </p:txBody>
      </p:sp>
      <p:pic>
        <p:nvPicPr>
          <p:cNvPr id="5" name="Picture 4">
            <a:extLst>
              <a:ext uri="{FF2B5EF4-FFF2-40B4-BE49-F238E27FC236}">
                <a16:creationId xmlns:a16="http://schemas.microsoft.com/office/drawing/2014/main" id="{E796E969-F972-47EB-85F0-B3730A653982}"/>
              </a:ext>
            </a:extLst>
          </p:cNvPr>
          <p:cNvPicPr>
            <a:picLocks noChangeAspect="1"/>
          </p:cNvPicPr>
          <p:nvPr/>
        </p:nvPicPr>
        <p:blipFill>
          <a:blip r:embed="rId2"/>
          <a:stretch>
            <a:fillRect/>
          </a:stretch>
        </p:blipFill>
        <p:spPr>
          <a:xfrm>
            <a:off x="0" y="0"/>
            <a:ext cx="9144000" cy="5143500"/>
          </a:xfrm>
          <a:prstGeom prst="rect">
            <a:avLst/>
          </a:prstGeom>
        </p:spPr>
      </p:pic>
      <p:sp>
        <p:nvSpPr>
          <p:cNvPr id="2" name="Title 1">
            <a:extLst>
              <a:ext uri="{FF2B5EF4-FFF2-40B4-BE49-F238E27FC236}">
                <a16:creationId xmlns:a16="http://schemas.microsoft.com/office/drawing/2014/main" id="{29A56E28-C482-4FDF-8C85-2611897087D5}"/>
              </a:ext>
            </a:extLst>
          </p:cNvPr>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1169506197"/>
      </p:ext>
    </p:extLst>
  </p:cSld>
  <p:clrMapOvr>
    <a:masterClrMapping/>
  </p:clrMapOvr>
</p:sld>
</file>

<file path=ppt/theme/theme1.xml><?xml version="1.0" encoding="utf-8"?>
<a:theme xmlns:a="http://schemas.openxmlformats.org/drawingml/2006/main" name="PPT-mal_NIC">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Aspect">
      <a:maj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majorFont>
      <a:min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kument" ma:contentTypeID="0x0101008D51032C51DA24458A9FF9BD331C77C3" ma:contentTypeVersion="2" ma:contentTypeDescription="Opprett et nytt dokument." ma:contentTypeScope="" ma:versionID="4b85e52c484fa3d3aedd82cb48e1a044">
  <xsd:schema xmlns:xsd="http://www.w3.org/2001/XMLSchema" xmlns:xs="http://www.w3.org/2001/XMLSchema" xmlns:p="http://schemas.microsoft.com/office/2006/metadata/properties" xmlns:ns2="928efe62-90f7-4330-b3a0-5b3e20b49c2b" targetNamespace="http://schemas.microsoft.com/office/2006/metadata/properties" ma:root="true" ma:fieldsID="82d756963f2f4b57586f0cd774224fd0" ns2:_="">
    <xsd:import namespace="928efe62-90f7-4330-b3a0-5b3e20b49c2b"/>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28efe62-90f7-4330-b3a0-5b3e20b49c2b"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nholdstype"/>
        <xsd:element ref="dc:title" minOccurs="0" maxOccurs="1" ma:index="4" ma:displayName="Tit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B58B8D88-7621-49EE-87E3-7FF284363B37}">
  <ds:schemaRefs>
    <ds:schemaRef ds:uri="http://schemas.microsoft.com/sharepoint/v3/contenttype/forms"/>
  </ds:schemaRefs>
</ds:datastoreItem>
</file>

<file path=customXml/itemProps2.xml><?xml version="1.0" encoding="utf-8"?>
<ds:datastoreItem xmlns:ds="http://schemas.openxmlformats.org/officeDocument/2006/customXml" ds:itemID="{D96FD79E-18DF-4718-B9D0-EA36CF94E5C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28efe62-90f7-4330-b3a0-5b3e20b49c2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199D328D-E1E5-4167-AFF9-93EDD9EDCF20}">
  <ds:schemaRef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928efe62-90f7-4330-b3a0-5b3e20b49c2b"/>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PPT-mal_NIC.potx</Template>
  <TotalTime>5529</TotalTime>
  <Words>3217</Words>
  <Application>Microsoft Office PowerPoint</Application>
  <PresentationFormat>On-screen Show (16:9)</PresentationFormat>
  <Paragraphs>608</Paragraphs>
  <Slides>96</Slides>
  <Notes>58</Notes>
  <HiddenSlides>0</HiddenSlides>
  <MMClips>3</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96</vt:i4>
      </vt:variant>
    </vt:vector>
  </HeadingPairs>
  <TitlesOfParts>
    <vt:vector size="108" baseType="lpstr">
      <vt:lpstr>Arial</vt:lpstr>
      <vt:lpstr>Calibri</vt:lpstr>
      <vt:lpstr>Lucida Console</vt:lpstr>
      <vt:lpstr>Mangal</vt:lpstr>
      <vt:lpstr>Museo Sans 100</vt:lpstr>
      <vt:lpstr>Museo Sans 300</vt:lpstr>
      <vt:lpstr>Myriad Pro</vt:lpstr>
      <vt:lpstr>Segoe</vt:lpstr>
      <vt:lpstr>Segoe UI</vt:lpstr>
      <vt:lpstr>Segoe UI Light</vt:lpstr>
      <vt:lpstr>Verdana</vt:lpstr>
      <vt:lpstr>PPT-mal_NIC</vt:lpstr>
      <vt:lpstr>PowerPoint Presentation</vt:lpstr>
      <vt:lpstr>ReFS and Deduplication in Windows Server 2016 – the 2018 version</vt:lpstr>
      <vt:lpstr>About 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Deployment Models</vt:lpstr>
      <vt:lpstr>Simple ReFS volume</vt:lpstr>
      <vt:lpstr>Storage Spaces</vt:lpstr>
      <vt:lpstr>Storage Spaces Direct</vt:lpstr>
      <vt:lpstr>NTFS versus ReFS</vt:lpstr>
      <vt:lpstr>NTFS versus ReFS</vt:lpstr>
      <vt:lpstr>NTFS versus ReFS</vt:lpstr>
      <vt:lpstr>NTFS versus ReFS</vt:lpstr>
      <vt:lpstr>NTFS versus ReFS</vt:lpstr>
      <vt:lpstr>Mirror-accelerated Parity</vt:lpstr>
      <vt:lpstr>How it works</vt:lpstr>
      <vt:lpstr>How it works</vt:lpstr>
      <vt:lpstr>How it works</vt:lpstr>
      <vt:lpstr>Writes to mirror</vt:lpstr>
      <vt:lpstr>Writes to mirror, reallocated from Parity</vt:lpstr>
      <vt:lpstr>Writes to parity</vt:lpstr>
      <vt:lpstr>IO performance </vt:lpstr>
      <vt:lpstr>ReFS compaction</vt:lpstr>
      <vt:lpstr>More info</vt:lpstr>
      <vt:lpstr>Sparse VDL</vt:lpstr>
      <vt:lpstr>Demo </vt:lpstr>
      <vt:lpstr>Block Cloning</vt:lpstr>
      <vt:lpstr>How does it work</vt:lpstr>
      <vt:lpstr>How does it work</vt:lpstr>
      <vt:lpstr>How does it work</vt:lpstr>
      <vt:lpstr>Block Cloning Examples</vt:lpstr>
      <vt:lpstr>Hyper-V Example</vt:lpstr>
      <vt:lpstr>Incremental Backup</vt:lpstr>
      <vt:lpstr>Synthetic Full Backup (Legacy)</vt:lpstr>
      <vt:lpstr>Synthetic Full Backup (ReFS)</vt:lpstr>
      <vt:lpstr>Integrity Streams</vt:lpstr>
      <vt:lpstr>How does it work</vt:lpstr>
      <vt:lpstr>PowerPoint Presentation</vt:lpstr>
      <vt:lpstr>4k versus 64k</vt:lpstr>
      <vt:lpstr>4k</vt:lpstr>
      <vt:lpstr>64k</vt:lpstr>
      <vt:lpstr>4k versus 64k: Per MFST</vt:lpstr>
      <vt:lpstr>4k versus 64k: From the field</vt:lpstr>
      <vt:lpstr>Good reads</vt:lpstr>
      <vt:lpstr>What we have learned…</vt:lpstr>
      <vt:lpstr>Updates!</vt:lpstr>
      <vt:lpstr>Deduplication</vt:lpstr>
      <vt:lpstr>PowerPoint Presentation</vt:lpstr>
      <vt:lpstr>PowerPoint Presentation</vt:lpstr>
      <vt:lpstr>How does it work</vt:lpstr>
      <vt:lpstr>PowerPoint Presentation</vt:lpstr>
      <vt:lpstr>PowerPoint Presentation</vt:lpstr>
      <vt:lpstr>PowerPoint Presentation</vt:lpstr>
      <vt:lpstr>PowerPoint Presentation</vt:lpstr>
      <vt:lpstr>PowerPoint Presentation</vt:lpstr>
      <vt:lpstr>PowerPoint Presentation</vt:lpstr>
      <vt:lpstr>Installation</vt:lpstr>
      <vt:lpstr>PowerPoint Presentation</vt:lpstr>
      <vt:lpstr>PowerPoint Presentation</vt:lpstr>
      <vt:lpstr>PowerPoint Presentation</vt:lpstr>
      <vt:lpstr>PowerPoint Presentation</vt:lpstr>
      <vt:lpstr>PowerPoint Presentation</vt:lpstr>
      <vt:lpstr>PowerShell</vt:lpstr>
      <vt:lpstr>Nothing happened YET</vt:lpstr>
      <vt:lpstr>PowerPoint Presentation</vt:lpstr>
      <vt:lpstr>PowerPoint Presentation</vt:lpstr>
      <vt:lpstr>PowerShell</vt:lpstr>
      <vt:lpstr>Usage Type?</vt:lpstr>
      <vt:lpstr>Usage Type?</vt:lpstr>
      <vt:lpstr>Usage Type?</vt:lpstr>
      <vt:lpstr>PowerPoint Presentation</vt:lpstr>
      <vt:lpstr>PowerShell is your friend</vt:lpstr>
      <vt:lpstr>PowerShell is your friend</vt:lpstr>
      <vt:lpstr>PowerPoint Presentation</vt:lpstr>
      <vt:lpstr>Jobs</vt:lpstr>
      <vt:lpstr>Jobs</vt:lpstr>
      <vt:lpstr>Available job-wide settings</vt:lpstr>
      <vt:lpstr>PowerPoint Presentation</vt:lpstr>
      <vt:lpstr>PowerPoint Presentation</vt:lpstr>
      <vt:lpstr>Available volume-wide settings</vt:lpstr>
      <vt:lpstr>PowerPoint Presentation</vt:lpstr>
      <vt:lpstr>PowerPoint Presentation</vt:lpstr>
      <vt:lpstr>Benefits</vt:lpstr>
      <vt:lpstr>PowerPoint Presentation</vt:lpstr>
      <vt:lpstr>PowerPoint Presentation</vt:lpstr>
      <vt:lpstr>PowerPoint Presentation</vt:lpstr>
      <vt:lpstr>PowerPoint Presentation</vt:lpstr>
      <vt:lpstr>PowerPoint Presentation</vt:lpstr>
      <vt:lpstr>Resources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tn</dc:creator>
  <cp:lastModifiedBy>Mike Resseler</cp:lastModifiedBy>
  <cp:revision>84</cp:revision>
  <dcterms:created xsi:type="dcterms:W3CDTF">2012-11-21T10:27:26Z</dcterms:created>
  <dcterms:modified xsi:type="dcterms:W3CDTF">2018-02-07T08:12:04Z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0x0101008D51032C51DA24458A9FF9BD331C77C3</vt:lpwstr>
  </property>
</Properties>
</file>